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1" r:id="rId3"/>
    <p:sldId id="265" r:id="rId4"/>
    <p:sldId id="266" r:id="rId5"/>
    <p:sldId id="264" r:id="rId6"/>
    <p:sldId id="270" r:id="rId7"/>
    <p:sldId id="269" r:id="rId8"/>
    <p:sldId id="268" r:id="rId9"/>
    <p:sldId id="285" r:id="rId10"/>
    <p:sldId id="263" r:id="rId11"/>
    <p:sldId id="272" r:id="rId12"/>
    <p:sldId id="302" r:id="rId13"/>
    <p:sldId id="273" r:id="rId14"/>
    <p:sldId id="287" r:id="rId15"/>
    <p:sldId id="274" r:id="rId16"/>
    <p:sldId id="286" r:id="rId17"/>
    <p:sldId id="297" r:id="rId18"/>
    <p:sldId id="275" r:id="rId19"/>
    <p:sldId id="288" r:id="rId20"/>
    <p:sldId id="289" r:id="rId21"/>
    <p:sldId id="290" r:id="rId22"/>
    <p:sldId id="276" r:id="rId23"/>
    <p:sldId id="298" r:id="rId24"/>
    <p:sldId id="277" r:id="rId25"/>
    <p:sldId id="291" r:id="rId26"/>
    <p:sldId id="292" r:id="rId27"/>
    <p:sldId id="293" r:id="rId28"/>
    <p:sldId id="278" r:id="rId29"/>
    <p:sldId id="299" r:id="rId30"/>
    <p:sldId id="279" r:id="rId31"/>
    <p:sldId id="280" r:id="rId32"/>
    <p:sldId id="300" r:id="rId33"/>
    <p:sldId id="281" r:id="rId34"/>
    <p:sldId id="282" r:id="rId35"/>
    <p:sldId id="294" r:id="rId36"/>
    <p:sldId id="301" r:id="rId37"/>
    <p:sldId id="283" r:id="rId38"/>
    <p:sldId id="284" r:id="rId39"/>
    <p:sldId id="295" r:id="rId40"/>
    <p:sldId id="296" r:id="rId41"/>
    <p:sldId id="303"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62F32-BCB3-4508-BA31-0C854EB6DB19}" v="3" dt="2023-02-16T12:32:2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98" autoAdjust="0"/>
  </p:normalViewPr>
  <p:slideViewPr>
    <p:cSldViewPr snapToGrid="0">
      <p:cViewPr varScale="1">
        <p:scale>
          <a:sx n="52" d="100"/>
          <a:sy n="52" d="100"/>
        </p:scale>
        <p:origin x="1228"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van der Weijden" userId="d5a97714-595f-41f7-a457-b8fe7f3b0d31" providerId="ADAL" clId="{58262F32-BCB3-4508-BA31-0C854EB6DB19}"/>
    <pc:docChg chg="custSel delSld modSld">
      <pc:chgData name="Emil van der Weijden" userId="d5a97714-595f-41f7-a457-b8fe7f3b0d31" providerId="ADAL" clId="{58262F32-BCB3-4508-BA31-0C854EB6DB19}" dt="2023-02-16T13:18:49.981" v="584" actId="20577"/>
      <pc:docMkLst>
        <pc:docMk/>
      </pc:docMkLst>
      <pc:sldChg chg="del">
        <pc:chgData name="Emil van der Weijden" userId="d5a97714-595f-41f7-a457-b8fe7f3b0d31" providerId="ADAL" clId="{58262F32-BCB3-4508-BA31-0C854EB6DB19}" dt="2023-02-16T12:13:58.076" v="0" actId="2696"/>
        <pc:sldMkLst>
          <pc:docMk/>
          <pc:sldMk cId="485499844" sldId="256"/>
        </pc:sldMkLst>
      </pc:sldChg>
      <pc:sldChg chg="modSp mod">
        <pc:chgData name="Emil van der Weijden" userId="d5a97714-595f-41f7-a457-b8fe7f3b0d31" providerId="ADAL" clId="{58262F32-BCB3-4508-BA31-0C854EB6DB19}" dt="2023-02-16T12:16:00.181" v="77" actId="20577"/>
        <pc:sldMkLst>
          <pc:docMk/>
          <pc:sldMk cId="1095535202" sldId="265"/>
        </pc:sldMkLst>
        <pc:spChg chg="mod">
          <ac:chgData name="Emil van der Weijden" userId="d5a97714-595f-41f7-a457-b8fe7f3b0d31" providerId="ADAL" clId="{58262F32-BCB3-4508-BA31-0C854EB6DB19}" dt="2023-02-16T12:16:00.181" v="77" actId="20577"/>
          <ac:spMkLst>
            <pc:docMk/>
            <pc:sldMk cId="1095535202" sldId="265"/>
            <ac:spMk id="3" creationId="{336A29EC-64B6-4508-9AE3-83A64ADBE0E6}"/>
          </ac:spMkLst>
        </pc:spChg>
      </pc:sldChg>
      <pc:sldChg chg="modSp mod">
        <pc:chgData name="Emil van der Weijden" userId="d5a97714-595f-41f7-a457-b8fe7f3b0d31" providerId="ADAL" clId="{58262F32-BCB3-4508-BA31-0C854EB6DB19}" dt="2023-02-16T12:18:06.093" v="89" actId="5793"/>
        <pc:sldMkLst>
          <pc:docMk/>
          <pc:sldMk cId="2420524915" sldId="266"/>
        </pc:sldMkLst>
        <pc:spChg chg="mod">
          <ac:chgData name="Emil van der Weijden" userId="d5a97714-595f-41f7-a457-b8fe7f3b0d31" providerId="ADAL" clId="{58262F32-BCB3-4508-BA31-0C854EB6DB19}" dt="2023-02-16T12:18:06.093" v="89" actId="5793"/>
          <ac:spMkLst>
            <pc:docMk/>
            <pc:sldMk cId="2420524915" sldId="266"/>
            <ac:spMk id="3" creationId="{70F60BBD-9F12-4D90-9D77-B73050BDD69D}"/>
          </ac:spMkLst>
        </pc:spChg>
      </pc:sldChg>
      <pc:sldChg chg="modSp mod">
        <pc:chgData name="Emil van der Weijden" userId="d5a97714-595f-41f7-a457-b8fe7f3b0d31" providerId="ADAL" clId="{58262F32-BCB3-4508-BA31-0C854EB6DB19}" dt="2023-02-16T12:32:28.424" v="101" actId="5793"/>
        <pc:sldMkLst>
          <pc:docMk/>
          <pc:sldMk cId="4041946636" sldId="273"/>
        </pc:sldMkLst>
        <pc:spChg chg="mod">
          <ac:chgData name="Emil van der Weijden" userId="d5a97714-595f-41f7-a457-b8fe7f3b0d31" providerId="ADAL" clId="{58262F32-BCB3-4508-BA31-0C854EB6DB19}" dt="2023-02-16T12:32:28.424" v="101" actId="5793"/>
          <ac:spMkLst>
            <pc:docMk/>
            <pc:sldMk cId="4041946636" sldId="273"/>
            <ac:spMk id="6" creationId="{EF4A8291-CB2E-4E50-BCCA-8707912E474E}"/>
          </ac:spMkLst>
        </pc:spChg>
        <pc:picChg chg="mod">
          <ac:chgData name="Emil van der Weijden" userId="d5a97714-595f-41f7-a457-b8fe7f3b0d31" providerId="ADAL" clId="{58262F32-BCB3-4508-BA31-0C854EB6DB19}" dt="2023-02-16T12:32:21.509" v="98" actId="14100"/>
          <ac:picMkLst>
            <pc:docMk/>
            <pc:sldMk cId="4041946636" sldId="273"/>
            <ac:picMk id="5122" creationId="{00000000-0000-0000-0000-000000000000}"/>
          </ac:picMkLst>
        </pc:picChg>
      </pc:sldChg>
      <pc:sldChg chg="modNotesTx">
        <pc:chgData name="Emil van der Weijden" userId="d5a97714-595f-41f7-a457-b8fe7f3b0d31" providerId="ADAL" clId="{58262F32-BCB3-4508-BA31-0C854EB6DB19}" dt="2023-02-16T13:18:49.981" v="584" actId="20577"/>
        <pc:sldMkLst>
          <pc:docMk/>
          <pc:sldMk cId="2492608041" sldId="282"/>
        </pc:sldMkLst>
      </pc:sldChg>
      <pc:sldChg chg="modNotesTx">
        <pc:chgData name="Emil van der Weijden" userId="d5a97714-595f-41f7-a457-b8fe7f3b0d31" providerId="ADAL" clId="{58262F32-BCB3-4508-BA31-0C854EB6DB19}" dt="2023-02-16T12:52:18.187" v="105" actId="6549"/>
        <pc:sldMkLst>
          <pc:docMk/>
          <pc:sldMk cId="3798531051" sldId="286"/>
        </pc:sldMkLst>
      </pc:sldChg>
      <pc:sldChg chg="modNotesTx">
        <pc:chgData name="Emil van der Weijden" userId="d5a97714-595f-41f7-a457-b8fe7f3b0d31" providerId="ADAL" clId="{58262F32-BCB3-4508-BA31-0C854EB6DB19}" dt="2023-02-16T13:12:13.363" v="433" actId="20577"/>
        <pc:sldMkLst>
          <pc:docMk/>
          <pc:sldMk cId="3473148536"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B7289-4F92-47E6-9960-EE3D17647329}" type="datetimeFigureOut">
              <a:rPr lang="nl-NL" smtClean="0"/>
              <a:t>16-2-2023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B4F3A-C2CF-4D79-848A-AD88AA9F951A}" type="slidenum">
              <a:rPr lang="nl-NL" smtClean="0"/>
              <a:t>‹nr.›</a:t>
            </a:fld>
            <a:endParaRPr lang="nl-NL"/>
          </a:p>
        </p:txBody>
      </p:sp>
    </p:spTree>
    <p:extLst>
      <p:ext uri="{BB962C8B-B14F-4D97-AF65-F5344CB8AC3E}">
        <p14:creationId xmlns:p14="http://schemas.microsoft.com/office/powerpoint/2010/main" val="22397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science/article/abs/pii/00408166749000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AzSHP7ETP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vogels, waaronder duiven, flamingo’s en pinguïns, produceren een goedje voor hun jongen dat is gemaakt van epitheelcellen en dat ‘duivenmelk’ of ‘kropmelk’ wordt genoemd. En ook van </a:t>
            </a:r>
            <a:r>
              <a:rPr lang="nl-NL" dirty="0">
                <a:hlinkClick r:id="rId3"/>
              </a:rPr>
              <a:t>kakkerlakken</a:t>
            </a:r>
            <a:r>
              <a:rPr lang="nl-NL" dirty="0"/>
              <a:t> is bekend dat ze een soort melk uitscheiden waarmee ze hun embryo’s voeden.</a:t>
            </a:r>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6</a:t>
            </a:fld>
            <a:endParaRPr lang="nl-NL"/>
          </a:p>
        </p:txBody>
      </p:sp>
    </p:spTree>
    <p:extLst>
      <p:ext uri="{BB962C8B-B14F-4D97-AF65-F5344CB8AC3E}">
        <p14:creationId xmlns:p14="http://schemas.microsoft.com/office/powerpoint/2010/main" val="329576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Hebben</a:t>
            </a:r>
            <a:r>
              <a:rPr lang="nl-NL" baseline="0" dirty="0"/>
              <a:t> we tijdens de studie al vaker naar gekeken en hoeft nu niet worden besproken.</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28</a:t>
            </a:fld>
            <a:endParaRPr lang="nl-NL"/>
          </a:p>
        </p:txBody>
      </p:sp>
    </p:spTree>
    <p:extLst>
      <p:ext uri="{BB962C8B-B14F-4D97-AF65-F5344CB8AC3E}">
        <p14:creationId xmlns:p14="http://schemas.microsoft.com/office/powerpoint/2010/main" val="158342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 zichtbare hoef </a:t>
            </a:r>
            <a:r>
              <a:rPr lang="nl-NL" dirty="0"/>
              <a:t>(Paard) met twee rudimentaire tenen (</a:t>
            </a:r>
            <a:r>
              <a:rPr lang="nl-NL"/>
              <a:t>niet zichtbaar)</a:t>
            </a:r>
            <a:endParaRPr lang="nl-NL" dirty="0"/>
          </a:p>
          <a:p>
            <a:r>
              <a:rPr lang="nl-NL" dirty="0"/>
              <a:t>3 zichtbare hoeven (neushoorn)</a:t>
            </a:r>
          </a:p>
        </p:txBody>
      </p:sp>
      <p:sp>
        <p:nvSpPr>
          <p:cNvPr id="4" name="Tijdelijke aanduiding voor dianummer 3"/>
          <p:cNvSpPr>
            <a:spLocks noGrp="1"/>
          </p:cNvSpPr>
          <p:nvPr>
            <p:ph type="sldNum" sz="quarter" idx="5"/>
          </p:nvPr>
        </p:nvSpPr>
        <p:spPr/>
        <p:txBody>
          <a:bodyPr/>
          <a:lstStyle/>
          <a:p>
            <a:fld id="{313B4F3A-C2CF-4D79-848A-AD88AA9F951A}" type="slidenum">
              <a:rPr lang="nl-NL" smtClean="0"/>
              <a:t>34</a:t>
            </a:fld>
            <a:endParaRPr lang="nl-NL"/>
          </a:p>
        </p:txBody>
      </p:sp>
    </p:spTree>
    <p:extLst>
      <p:ext uri="{BB962C8B-B14F-4D97-AF65-F5344CB8AC3E}">
        <p14:creationId xmlns:p14="http://schemas.microsoft.com/office/powerpoint/2010/main" val="54084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Indricotherium</a:t>
            </a:r>
            <a:r>
              <a:rPr lang="nl-NL" baseline="0" dirty="0"/>
              <a:t> is daarmee het grootste zoogdier dat ooit op het land heeft geleefd. </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35</a:t>
            </a:fld>
            <a:endParaRPr lang="nl-NL"/>
          </a:p>
        </p:txBody>
      </p:sp>
    </p:spTree>
    <p:extLst>
      <p:ext uri="{BB962C8B-B14F-4D97-AF65-F5344CB8AC3E}">
        <p14:creationId xmlns:p14="http://schemas.microsoft.com/office/powerpoint/2010/main" val="355180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plaatje een </a:t>
            </a:r>
            <a:r>
              <a:rPr lang="nl-NL" dirty="0" err="1"/>
              <a:t>Pardelroller</a:t>
            </a:r>
            <a:r>
              <a:rPr lang="nl-NL" baseline="0" dirty="0"/>
              <a:t>, lijkt op civetkat</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38</a:t>
            </a:fld>
            <a:endParaRPr lang="nl-NL"/>
          </a:p>
        </p:txBody>
      </p:sp>
    </p:spTree>
    <p:extLst>
      <p:ext uri="{BB962C8B-B14F-4D97-AF65-F5344CB8AC3E}">
        <p14:creationId xmlns:p14="http://schemas.microsoft.com/office/powerpoint/2010/main" val="4806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 CARNIVORA ZIJN PURE VLEESETERS. ER ZITTEN OOK HERBIVOREN EN OMNIVOREN TUSSEN. </a:t>
            </a:r>
            <a:r>
              <a:rPr lang="nl-NL"/>
              <a:t>DE INDELING VAN CARNIVORA IS OP BASIS VAN UITERLIJKE KENMERKEN ZOALS GEBIT ÉN HET SKELET.</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39</a:t>
            </a:fld>
            <a:endParaRPr lang="nl-NL"/>
          </a:p>
        </p:txBody>
      </p:sp>
    </p:spTree>
    <p:extLst>
      <p:ext uri="{BB962C8B-B14F-4D97-AF65-F5344CB8AC3E}">
        <p14:creationId xmlns:p14="http://schemas.microsoft.com/office/powerpoint/2010/main" val="372500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40</a:t>
            </a:fld>
            <a:endParaRPr lang="nl-NL"/>
          </a:p>
        </p:txBody>
      </p:sp>
    </p:spTree>
    <p:extLst>
      <p:ext uri="{BB962C8B-B14F-4D97-AF65-F5344CB8AC3E}">
        <p14:creationId xmlns:p14="http://schemas.microsoft.com/office/powerpoint/2010/main" val="40678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https://www.youtube.com/watch?v=cAzSHP7ETPQ</a:t>
            </a:r>
            <a:endParaRPr lang="nl-NL" dirty="0"/>
          </a:p>
          <a:p>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9</a:t>
            </a:fld>
            <a:endParaRPr lang="nl-NL"/>
          </a:p>
        </p:txBody>
      </p:sp>
    </p:spTree>
    <p:extLst>
      <p:ext uri="{BB962C8B-B14F-4D97-AF65-F5344CB8AC3E}">
        <p14:creationId xmlns:p14="http://schemas.microsoft.com/office/powerpoint/2010/main" val="359510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https://en.wikipedia.org/wiki/Mammal</a:t>
            </a:r>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13</a:t>
            </a:fld>
            <a:endParaRPr lang="nl-NL"/>
          </a:p>
        </p:txBody>
      </p:sp>
    </p:spTree>
    <p:extLst>
      <p:ext uri="{BB962C8B-B14F-4D97-AF65-F5344CB8AC3E}">
        <p14:creationId xmlns:p14="http://schemas.microsoft.com/office/powerpoint/2010/main" val="282531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https://en.wikipedia.org/wiki/Mammal</a:t>
            </a:r>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14</a:t>
            </a:fld>
            <a:endParaRPr lang="nl-NL"/>
          </a:p>
        </p:txBody>
      </p:sp>
    </p:spTree>
    <p:extLst>
      <p:ext uri="{BB962C8B-B14F-4D97-AF65-F5344CB8AC3E}">
        <p14:creationId xmlns:p14="http://schemas.microsoft.com/office/powerpoint/2010/main" val="383578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Median</a:t>
            </a:r>
            <a:r>
              <a:rPr lang="nl-NL" dirty="0"/>
              <a:t> vagina</a:t>
            </a:r>
            <a:r>
              <a:rPr lang="nl-NL" baseline="0" dirty="0"/>
              <a:t> = geboortekanaal</a:t>
            </a:r>
          </a:p>
          <a:p>
            <a:endParaRPr lang="nl-NL" baseline="0" dirty="0"/>
          </a:p>
          <a:p>
            <a:r>
              <a:rPr lang="nl-NL" b="0" i="0" dirty="0">
                <a:solidFill>
                  <a:srgbClr val="616161"/>
                </a:solidFill>
                <a:effectLst/>
                <a:latin typeface="PT Sans" panose="020B0604020202020204" pitchFamily="34" charset="0"/>
              </a:rPr>
              <a:t>Een vrouwelijk buideldier heeft een specifiek vaginaal complex, dat beschikt het over drie vagina’s. De twee laterale vagina’s (links en rechts) dienen als passageweg voor het sperma en de mediale vagina functioneert als geboortekanaal voor het onderontwikkeld jong. </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16</a:t>
            </a:fld>
            <a:endParaRPr lang="nl-NL"/>
          </a:p>
        </p:txBody>
      </p:sp>
    </p:spTree>
    <p:extLst>
      <p:ext uri="{BB962C8B-B14F-4D97-AF65-F5344CB8AC3E}">
        <p14:creationId xmlns:p14="http://schemas.microsoft.com/office/powerpoint/2010/main" val="71606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geen fossielen</a:t>
            </a:r>
            <a:r>
              <a:rPr lang="nl-NL" baseline="0" dirty="0"/>
              <a:t> gevonden uit die tijd die dit bevestigen.</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18</a:t>
            </a:fld>
            <a:endParaRPr lang="nl-NL"/>
          </a:p>
        </p:txBody>
      </p:sp>
    </p:spTree>
    <p:extLst>
      <p:ext uri="{BB962C8B-B14F-4D97-AF65-F5344CB8AC3E}">
        <p14:creationId xmlns:p14="http://schemas.microsoft.com/office/powerpoint/2010/main" val="7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Springspitsmuis</a:t>
            </a:r>
            <a:r>
              <a:rPr lang="nl-NL" baseline="0" dirty="0"/>
              <a:t> – </a:t>
            </a:r>
            <a:r>
              <a:rPr lang="nl-NL" baseline="0" dirty="0" err="1"/>
              <a:t>Sengi</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19</a:t>
            </a:fld>
            <a:endParaRPr lang="nl-NL"/>
          </a:p>
        </p:txBody>
      </p:sp>
    </p:spTree>
    <p:extLst>
      <p:ext uri="{BB962C8B-B14F-4D97-AF65-F5344CB8AC3E}">
        <p14:creationId xmlns:p14="http://schemas.microsoft.com/office/powerpoint/2010/main" val="207961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Embrithopoda</a:t>
            </a:r>
            <a:r>
              <a:rPr lang="nl-NL" baseline="0" dirty="0"/>
              <a:t> lijken meer op neushoorns maar de levenswijze komt meer overeen met die van nijlpaarden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Desmostylia</a:t>
            </a:r>
            <a:r>
              <a:rPr lang="nl-NL" baseline="0" dirty="0"/>
              <a:t> leven in zeeën en oceanen levenswijze is vergelijkbaar aan zeekoeien </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21</a:t>
            </a:fld>
            <a:endParaRPr lang="nl-NL"/>
          </a:p>
        </p:txBody>
      </p:sp>
    </p:spTree>
    <p:extLst>
      <p:ext uri="{BB962C8B-B14F-4D97-AF65-F5344CB8AC3E}">
        <p14:creationId xmlns:p14="http://schemas.microsoft.com/office/powerpoint/2010/main" val="172016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Gordeldieren, luiaards</a:t>
            </a:r>
            <a:r>
              <a:rPr lang="nl-NL" baseline="0" dirty="0"/>
              <a:t> en miereneters</a:t>
            </a:r>
            <a:endParaRPr lang="nl-NL" dirty="0"/>
          </a:p>
        </p:txBody>
      </p:sp>
      <p:sp>
        <p:nvSpPr>
          <p:cNvPr id="4" name="Tijdelijke aanduiding voor dianummer 3"/>
          <p:cNvSpPr>
            <a:spLocks noGrp="1"/>
          </p:cNvSpPr>
          <p:nvPr>
            <p:ph type="sldNum" sz="quarter" idx="10"/>
          </p:nvPr>
        </p:nvSpPr>
        <p:spPr/>
        <p:txBody>
          <a:bodyPr/>
          <a:lstStyle/>
          <a:p>
            <a:fld id="{313B4F3A-C2CF-4D79-848A-AD88AA9F951A}" type="slidenum">
              <a:rPr lang="nl-NL" smtClean="0"/>
              <a:t>22</a:t>
            </a:fld>
            <a:endParaRPr lang="nl-NL"/>
          </a:p>
        </p:txBody>
      </p:sp>
    </p:spTree>
    <p:extLst>
      <p:ext uri="{BB962C8B-B14F-4D97-AF65-F5344CB8AC3E}">
        <p14:creationId xmlns:p14="http://schemas.microsoft.com/office/powerpoint/2010/main" val="107976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en-US"/>
              <a:t>Click to edit Master title style</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en-US"/>
              <a:t>Click to edit Master title style</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en-US"/>
              <a:t>Click to edit Master title style</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en-US"/>
              <a:t>Click to edit Master title style</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i7_l_FdIuLs"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ideo" Target="https://www.youtube.com/embed/qJOloliWvB8"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cAzSHP7ETPQ"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ECE0C-0043-444B-BEED-491F72610D38}"/>
              </a:ext>
            </a:extLst>
          </p:cNvPr>
          <p:cNvSpPr>
            <a:spLocks noGrp="1"/>
          </p:cNvSpPr>
          <p:nvPr>
            <p:ph type="ctrTitle"/>
          </p:nvPr>
        </p:nvSpPr>
        <p:spPr/>
        <p:txBody>
          <a:bodyPr/>
          <a:lstStyle/>
          <a:p>
            <a:r>
              <a:rPr lang="nl-NL" dirty="0">
                <a:solidFill>
                  <a:schemeClr val="tx1"/>
                </a:solidFill>
              </a:rPr>
              <a:t>Dierkunde</a:t>
            </a:r>
            <a:endParaRPr lang="LID4096" dirty="0">
              <a:solidFill>
                <a:schemeClr val="tx1"/>
              </a:solidFill>
            </a:endParaRPr>
          </a:p>
        </p:txBody>
      </p:sp>
      <p:sp>
        <p:nvSpPr>
          <p:cNvPr id="4" name="Subtitle 3">
            <a:extLst>
              <a:ext uri="{FF2B5EF4-FFF2-40B4-BE49-F238E27FC236}">
                <a16:creationId xmlns:a16="http://schemas.microsoft.com/office/drawing/2014/main" id="{4F649817-AE1B-4248-82EC-B5948098E809}"/>
              </a:ext>
            </a:extLst>
          </p:cNvPr>
          <p:cNvSpPr>
            <a:spLocks noGrp="1"/>
          </p:cNvSpPr>
          <p:nvPr>
            <p:ph type="subTitle" idx="1"/>
          </p:nvPr>
        </p:nvSpPr>
        <p:spPr/>
        <p:txBody>
          <a:bodyPr/>
          <a:lstStyle/>
          <a:p>
            <a:r>
              <a:rPr lang="nl-NL" dirty="0">
                <a:solidFill>
                  <a:schemeClr val="tx1"/>
                </a:solidFill>
              </a:rPr>
              <a:t>Les 10 Zoogdieren</a:t>
            </a:r>
          </a:p>
        </p:txBody>
      </p:sp>
    </p:spTree>
    <p:extLst>
      <p:ext uri="{BB962C8B-B14F-4D97-AF65-F5344CB8AC3E}">
        <p14:creationId xmlns:p14="http://schemas.microsoft.com/office/powerpoint/2010/main" val="392851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Bever staart (</a:t>
            </a:r>
            <a:r>
              <a:rPr lang="nl-NL" i="1" dirty="0" err="1"/>
              <a:t>Castorocauda</a:t>
            </a:r>
            <a:r>
              <a:rPr lang="nl-NL" dirty="0"/>
              <a:t>)</a:t>
            </a:r>
          </a:p>
          <a:p>
            <a:endParaRPr lang="nl-NL" dirty="0"/>
          </a:p>
          <a:p>
            <a:r>
              <a:rPr lang="nl-NL" dirty="0"/>
              <a:t>164 miljoen jaar geleden</a:t>
            </a:r>
          </a:p>
          <a:p>
            <a:endParaRPr lang="nl-NL" dirty="0"/>
          </a:p>
          <a:p>
            <a:r>
              <a:rPr lang="nl-NL" dirty="0"/>
              <a:t>56 cm lang</a:t>
            </a:r>
          </a:p>
          <a:p>
            <a:endParaRPr lang="nl-NL" dirty="0"/>
          </a:p>
          <a:p>
            <a:r>
              <a:rPr lang="nl-NL" dirty="0"/>
              <a:t>Lichaam aangepast aan water</a:t>
            </a:r>
          </a:p>
          <a:p>
            <a:endParaRPr lang="nl-NL" dirty="0"/>
          </a:p>
          <a:p>
            <a:r>
              <a:rPr lang="nl-NL" dirty="0" err="1"/>
              <a:t>Piscivoor</a:t>
            </a:r>
            <a:r>
              <a:rPr lang="nl-NL" dirty="0"/>
              <a:t> </a:t>
            </a:r>
          </a:p>
          <a:p>
            <a:endParaRPr lang="nl-NL" dirty="0"/>
          </a:p>
          <a:p>
            <a:r>
              <a:rPr lang="nl-NL" dirty="0"/>
              <a:t>Klauwen om te graven</a:t>
            </a:r>
          </a:p>
        </p:txBody>
      </p:sp>
      <p:pic>
        <p:nvPicPr>
          <p:cNvPr id="1026" name="Picture 2" descr="https://upload.wikimedia.org/wikipedia/commons/0/0a/Castorocauda_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542" y="2394039"/>
            <a:ext cx="6479458" cy="287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0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Tree>
    <p:extLst>
      <p:ext uri="{BB962C8B-B14F-4D97-AF65-F5344CB8AC3E}">
        <p14:creationId xmlns:p14="http://schemas.microsoft.com/office/powerpoint/2010/main" val="410572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
        <p:nvSpPr>
          <p:cNvPr id="6" name="Ovaal 5"/>
          <p:cNvSpPr/>
          <p:nvPr/>
        </p:nvSpPr>
        <p:spPr>
          <a:xfrm>
            <a:off x="756000" y="157316"/>
            <a:ext cx="4139381" cy="126836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161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Cloacadieren (</a:t>
            </a:r>
            <a:r>
              <a:rPr lang="nl-NL" i="1" dirty="0" err="1"/>
              <a:t>Monotremata</a:t>
            </a:r>
            <a:r>
              <a:rPr lang="nl-NL" dirty="0"/>
              <a:t>)</a:t>
            </a:r>
            <a:endParaRPr lang="LID4096"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normAutofit lnSpcReduction="10000"/>
          </a:bodyPr>
          <a:lstStyle/>
          <a:p>
            <a:r>
              <a:rPr lang="nl-NL" dirty="0"/>
              <a:t>Cloaca</a:t>
            </a:r>
          </a:p>
          <a:p>
            <a:endParaRPr lang="nl-NL" dirty="0"/>
          </a:p>
          <a:p>
            <a:r>
              <a:rPr lang="nl-NL" dirty="0"/>
              <a:t>Vogelbekdier en 4 miereneters</a:t>
            </a:r>
          </a:p>
          <a:p>
            <a:endParaRPr lang="nl-NL" dirty="0"/>
          </a:p>
          <a:p>
            <a:r>
              <a:rPr lang="nl-NL" dirty="0" err="1"/>
              <a:t>Ovipaar</a:t>
            </a:r>
            <a:r>
              <a:rPr lang="nl-NL" dirty="0"/>
              <a:t> (</a:t>
            </a:r>
            <a:r>
              <a:rPr lang="nl-NL" b="0" i="0" dirty="0">
                <a:solidFill>
                  <a:srgbClr val="202124"/>
                </a:solidFill>
                <a:effectLst/>
                <a:latin typeface="arial" panose="020B0604020202020204" pitchFamily="34" charset="0"/>
              </a:rPr>
              <a:t>zich voortplantend met behulp van eieren die uitgebroed worden of zich op andere wijze buiten het lichaam ontwikkelen en vervolgens uitkomen)</a:t>
            </a:r>
          </a:p>
          <a:p>
            <a:pPr indent="0">
              <a:buNone/>
            </a:pPr>
            <a:endParaRPr lang="nl-NL" dirty="0"/>
          </a:p>
          <a:p>
            <a:r>
              <a:rPr lang="nl-NL" dirty="0"/>
              <a:t>Melkklieren</a:t>
            </a:r>
          </a:p>
          <a:p>
            <a:endParaRPr lang="nl-NL" dirty="0"/>
          </a:p>
          <a:p>
            <a:r>
              <a:rPr lang="nl-NL" dirty="0"/>
              <a:t>Warmbloedig</a:t>
            </a:r>
          </a:p>
          <a:p>
            <a:endParaRPr lang="nl-NL" dirty="0"/>
          </a:p>
          <a:p>
            <a:r>
              <a:rPr lang="nl-NL" dirty="0"/>
              <a:t>Elektroreceptoren</a:t>
            </a:r>
          </a:p>
        </p:txBody>
      </p:sp>
      <p:pic>
        <p:nvPicPr>
          <p:cNvPr id="5122" name="Picture 2" descr="Afbeeldingsresultaat voor monotrem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618" y="3626662"/>
            <a:ext cx="4443172" cy="30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4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Cloacadieren (</a:t>
            </a:r>
            <a:r>
              <a:rPr lang="nl-NL" i="1" dirty="0" err="1"/>
              <a:t>Monotremata</a:t>
            </a:r>
            <a:r>
              <a:rPr lang="nl-NL" dirty="0"/>
              <a:t>)</a:t>
            </a:r>
            <a:endParaRPr lang="LID4096" dirty="0"/>
          </a:p>
        </p:txBody>
      </p:sp>
      <p:pic>
        <p:nvPicPr>
          <p:cNvPr id="3" name="i7_l_FdIuLs"/>
          <p:cNvPicPr>
            <a:picLocks noRot="1" noChangeAspect="1"/>
          </p:cNvPicPr>
          <p:nvPr>
            <a:videoFile r:link="rId1"/>
          </p:nvPr>
        </p:nvPicPr>
        <p:blipFill>
          <a:blip r:embed="rId4"/>
          <a:stretch>
            <a:fillRect/>
          </a:stretch>
        </p:blipFill>
        <p:spPr>
          <a:xfrm>
            <a:off x="1416937" y="1755673"/>
            <a:ext cx="7628740" cy="4291166"/>
          </a:xfrm>
          <a:prstGeom prst="rect">
            <a:avLst/>
          </a:prstGeom>
        </p:spPr>
      </p:pic>
    </p:spTree>
    <p:extLst>
      <p:ext uri="{BB962C8B-B14F-4D97-AF65-F5344CB8AC3E}">
        <p14:creationId xmlns:p14="http://schemas.microsoft.com/office/powerpoint/2010/main" val="89195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Buideldieren </a:t>
            </a:r>
            <a:r>
              <a:rPr lang="nl-NL" i="1" dirty="0"/>
              <a:t>(</a:t>
            </a:r>
            <a:r>
              <a:rPr lang="nl-NL" i="1" dirty="0" err="1"/>
              <a:t>Marsupialia</a:t>
            </a:r>
            <a:r>
              <a:rPr lang="nl-NL" i="1" dirty="0"/>
              <a:t>)</a:t>
            </a:r>
            <a:endParaRPr lang="LID4096" i="1" dirty="0"/>
          </a:p>
        </p:txBody>
      </p:sp>
      <p:pic>
        <p:nvPicPr>
          <p:cNvPr id="4102" name="Picture 6" descr="https://upload.wikimedia.org/wikipedia/commons/thumb/e/e9/Phylogenetic_tree_of_marsupials_derived_from_retroposon_data_-_journal.pbio.1000436.g002.png/800px-Phylogenetic_tree_of_marsupials_derived_from_retroposon_data_-_journal.pbio.1000436.g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806" y="0"/>
            <a:ext cx="432619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756000" y="1656000"/>
            <a:ext cx="7740000" cy="4351338"/>
          </a:xfrm>
        </p:spPr>
        <p:txBody>
          <a:bodyPr/>
          <a:lstStyle/>
          <a:p>
            <a:r>
              <a:rPr lang="nl-NL" dirty="0"/>
              <a:t>Buidel = huidplooi met tepels</a:t>
            </a:r>
          </a:p>
          <a:p>
            <a:endParaRPr lang="nl-NL" dirty="0"/>
          </a:p>
          <a:p>
            <a:r>
              <a:rPr lang="nl-NL" dirty="0"/>
              <a:t>Kangoeroes, koala, buidelratten</a:t>
            </a:r>
          </a:p>
          <a:p>
            <a:endParaRPr lang="nl-NL" dirty="0"/>
          </a:p>
          <a:p>
            <a:r>
              <a:rPr lang="nl-NL" dirty="0"/>
              <a:t>40 tot 50 tanden</a:t>
            </a:r>
          </a:p>
          <a:p>
            <a:pPr marL="1485900" lvl="2" indent="-342900"/>
            <a:r>
              <a:rPr lang="nl-NL" dirty="0"/>
              <a:t>Classificering op basis van aantal snijtanden</a:t>
            </a:r>
          </a:p>
          <a:p>
            <a:pPr marL="1485900" lvl="2" indent="-342900"/>
            <a:endParaRPr lang="nl-NL" dirty="0"/>
          </a:p>
          <a:p>
            <a:pPr marL="342900" lvl="1" indent="-342900">
              <a:buFont typeface="Arial" panose="020B0604020202020204" pitchFamily="34" charset="0"/>
              <a:buChar char="•"/>
            </a:pPr>
            <a:r>
              <a:rPr lang="nl-NL" dirty="0"/>
              <a:t>Geboorte niet via vagina maar apart kanaal</a:t>
            </a:r>
          </a:p>
          <a:p>
            <a:pPr marL="1485900" lvl="2" indent="-342900"/>
            <a:r>
              <a:rPr lang="nl-NL" dirty="0"/>
              <a:t>Zie afbeelding volgende dia</a:t>
            </a:r>
          </a:p>
        </p:txBody>
      </p:sp>
    </p:spTree>
    <p:extLst>
      <p:ext uri="{BB962C8B-B14F-4D97-AF65-F5344CB8AC3E}">
        <p14:creationId xmlns:p14="http://schemas.microsoft.com/office/powerpoint/2010/main" val="157266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Buideldieren (</a:t>
            </a:r>
            <a:r>
              <a:rPr lang="nl-NL" i="1" dirty="0" err="1"/>
              <a:t>Marsupialia</a:t>
            </a:r>
            <a:r>
              <a:rPr lang="nl-NL" dirty="0"/>
              <a:t>)</a:t>
            </a:r>
            <a:endParaRPr lang="LID4096" dirty="0"/>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3624" y="1936955"/>
            <a:ext cx="4157330" cy="3505200"/>
          </a:xfrm>
        </p:spPr>
      </p:pic>
      <p:sp>
        <p:nvSpPr>
          <p:cNvPr id="8" name="Tijdelijke aanduiding voor inhoud 2"/>
          <p:cNvSpPr txBox="1">
            <a:spLocks/>
          </p:cNvSpPr>
          <p:nvPr/>
        </p:nvSpPr>
        <p:spPr>
          <a:xfrm>
            <a:off x="756000" y="1656000"/>
            <a:ext cx="7740000" cy="4351338"/>
          </a:xfrm>
          <a:prstGeom prst="rect">
            <a:avLst/>
          </a:prstGeom>
        </p:spPr>
        <p:txBody>
          <a:bodyPr vert="horz" lIns="0" tIns="0" rIns="0" bIns="0" rtlCol="0">
            <a:normAutofit/>
          </a:bodyPr>
          <a:lst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endParaRPr lang="nl-NL"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736" y="1447751"/>
            <a:ext cx="4499979" cy="4767836"/>
          </a:xfrm>
          <a:prstGeom prst="rect">
            <a:avLst/>
          </a:prstGeom>
        </p:spPr>
      </p:pic>
    </p:spTree>
    <p:extLst>
      <p:ext uri="{BB962C8B-B14F-4D97-AF65-F5344CB8AC3E}">
        <p14:creationId xmlns:p14="http://schemas.microsoft.com/office/powerpoint/2010/main" val="379853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
        <p:nvSpPr>
          <p:cNvPr id="4" name="Ovaal 3"/>
          <p:cNvSpPr/>
          <p:nvPr/>
        </p:nvSpPr>
        <p:spPr>
          <a:xfrm>
            <a:off x="2605548" y="1160206"/>
            <a:ext cx="4139381" cy="126836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7372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i="1" dirty="0" err="1"/>
              <a:t>Afrotheria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Twee groepen</a:t>
            </a:r>
          </a:p>
          <a:p>
            <a:endParaRPr lang="nl-NL" dirty="0"/>
          </a:p>
          <a:p>
            <a:r>
              <a:rPr lang="nl-NL" dirty="0" err="1"/>
              <a:t>Afroinsectphilia</a:t>
            </a:r>
            <a:endParaRPr lang="nl-NL" dirty="0"/>
          </a:p>
          <a:p>
            <a:endParaRPr lang="nl-NL" dirty="0"/>
          </a:p>
          <a:p>
            <a:r>
              <a:rPr lang="nl-NL" dirty="0" err="1"/>
              <a:t>Paenungulata</a:t>
            </a:r>
            <a:endParaRPr lang="nl-NL" dirty="0"/>
          </a:p>
          <a:p>
            <a:endParaRPr lang="nl-NL" dirty="0"/>
          </a:p>
          <a:p>
            <a:r>
              <a:rPr lang="nl-NL" dirty="0"/>
              <a:t>Splitsing 100 miljoen jaar geleden</a:t>
            </a:r>
          </a:p>
          <a:p>
            <a:pPr marL="1485900" lvl="2" indent="-342900"/>
            <a:r>
              <a:rPr lang="nl-NL" dirty="0"/>
              <a:t>Niet wetenschappelijk bewezen</a:t>
            </a:r>
          </a:p>
        </p:txBody>
      </p:sp>
      <p:pic>
        <p:nvPicPr>
          <p:cNvPr id="6146" name="Picture 2" descr="Afbeeldingsresultaat voor afroth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3000375"/>
            <a:ext cx="64103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29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normAutofit/>
          </a:bodyPr>
          <a:lstStyle/>
          <a:p>
            <a:r>
              <a:rPr lang="nl-NL" i="1" dirty="0" err="1"/>
              <a:t>Afrotheria</a:t>
            </a:r>
            <a:r>
              <a:rPr lang="nl-NL" i="1" dirty="0"/>
              <a:t> - </a:t>
            </a:r>
            <a:r>
              <a:rPr lang="nl-NL" i="1" dirty="0" err="1"/>
              <a:t>Afroinsectphilia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Goudmollen en </a:t>
            </a:r>
            <a:r>
              <a:rPr lang="nl-NL" dirty="0" err="1"/>
              <a:t>tenrekachtigen</a:t>
            </a:r>
            <a:endParaRPr lang="nl-NL" dirty="0"/>
          </a:p>
          <a:p>
            <a:r>
              <a:rPr lang="nl-NL" dirty="0"/>
              <a:t>Springspitsmuizen</a:t>
            </a:r>
          </a:p>
          <a:p>
            <a:r>
              <a:rPr lang="nl-NL" dirty="0"/>
              <a:t>Aardvarkens</a:t>
            </a:r>
          </a:p>
          <a:p>
            <a:endParaRPr lang="nl-NL" dirty="0"/>
          </a:p>
          <a:p>
            <a:r>
              <a:rPr lang="nl-NL" dirty="0"/>
              <a:t>Afrikaanse insectivoren</a:t>
            </a:r>
          </a:p>
        </p:txBody>
      </p:sp>
      <p:pic>
        <p:nvPicPr>
          <p:cNvPr id="102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978" y="4075166"/>
            <a:ext cx="3218642" cy="253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aardvar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94" y="4237702"/>
            <a:ext cx="3894725" cy="22087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goudm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837" y="1216879"/>
            <a:ext cx="3879508" cy="2614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tenr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6000" y="4075166"/>
            <a:ext cx="3253870" cy="256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4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5F47-404D-4056-A05B-6872A2E5AD38}"/>
              </a:ext>
            </a:extLst>
          </p:cNvPr>
          <p:cNvSpPr>
            <a:spLocks noGrp="1"/>
          </p:cNvSpPr>
          <p:nvPr>
            <p:ph type="title"/>
          </p:nvPr>
        </p:nvSpPr>
        <p:spPr/>
        <p:txBody>
          <a:bodyPr/>
          <a:lstStyle/>
          <a:p>
            <a:r>
              <a:rPr lang="nl-NL" dirty="0"/>
              <a:t>Zoogdieren</a:t>
            </a:r>
            <a:endParaRPr lang="LID4096" dirty="0"/>
          </a:p>
        </p:txBody>
      </p:sp>
      <p:sp>
        <p:nvSpPr>
          <p:cNvPr id="3" name="Content Placeholder 2">
            <a:extLst>
              <a:ext uri="{FF2B5EF4-FFF2-40B4-BE49-F238E27FC236}">
                <a16:creationId xmlns:a16="http://schemas.microsoft.com/office/drawing/2014/main" id="{390D773D-3688-4D62-9EB8-2096D62E0A4D}"/>
              </a:ext>
            </a:extLst>
          </p:cNvPr>
          <p:cNvSpPr>
            <a:spLocks noGrp="1"/>
          </p:cNvSpPr>
          <p:nvPr>
            <p:ph idx="1"/>
          </p:nvPr>
        </p:nvSpPr>
        <p:spPr>
          <a:xfrm>
            <a:off x="756000" y="1656000"/>
            <a:ext cx="7740000" cy="4351338"/>
          </a:xfrm>
        </p:spPr>
        <p:txBody>
          <a:bodyPr/>
          <a:lstStyle/>
          <a:p>
            <a:r>
              <a:rPr lang="nl-NL" dirty="0"/>
              <a:t>Waarom heten het zoogdieren?</a:t>
            </a:r>
          </a:p>
          <a:p>
            <a:pPr lvl="2"/>
            <a:r>
              <a:rPr lang="nl-NL" dirty="0"/>
              <a:t>Zoog = zogen</a:t>
            </a:r>
          </a:p>
          <a:p>
            <a:pPr lvl="2"/>
            <a:r>
              <a:rPr lang="nl-NL" dirty="0"/>
              <a:t>Vrouwtjes zogen hun jongen = melk geven</a:t>
            </a:r>
          </a:p>
          <a:p>
            <a:pPr marL="342900" lvl="1" indent="-342900"/>
            <a:endParaRPr lang="nl-NL" dirty="0"/>
          </a:p>
          <a:p>
            <a:pPr marL="342900" lvl="1" indent="-342900">
              <a:buFont typeface="Arial" panose="020B0604020202020204" pitchFamily="34" charset="0"/>
              <a:buChar char="•"/>
            </a:pPr>
            <a:r>
              <a:rPr lang="nl-NL" dirty="0"/>
              <a:t>Hoe worden zoogdieren geboren?</a:t>
            </a:r>
          </a:p>
          <a:p>
            <a:pPr marL="1485900" lvl="2" indent="-342900"/>
            <a:r>
              <a:rPr lang="nl-NL" dirty="0"/>
              <a:t>Levend, ei</a:t>
            </a:r>
          </a:p>
          <a:p>
            <a:pPr marL="1485900" lvl="2" indent="-342900"/>
            <a:endParaRPr lang="nl-NL" dirty="0"/>
          </a:p>
          <a:p>
            <a:pPr marL="342900" lvl="1" indent="-342900">
              <a:buFont typeface="Arial" panose="020B0604020202020204" pitchFamily="34" charset="0"/>
              <a:buChar char="•"/>
            </a:pPr>
            <a:r>
              <a:rPr lang="nl-NL" dirty="0"/>
              <a:t>Waar leven zoogdieren?</a:t>
            </a:r>
          </a:p>
          <a:p>
            <a:pPr marL="1485900" lvl="2" indent="-342900"/>
            <a:r>
              <a:rPr lang="nl-NL" dirty="0"/>
              <a:t>Land, water en lucht</a:t>
            </a:r>
          </a:p>
          <a:p>
            <a:pPr marL="1485900" lvl="2" indent="-342900"/>
            <a:endParaRPr lang="nl-NL" dirty="0"/>
          </a:p>
          <a:p>
            <a:pPr marL="342900" lvl="1" indent="-342900">
              <a:buFont typeface="Arial" panose="020B0604020202020204" pitchFamily="34" charset="0"/>
              <a:buChar char="•"/>
            </a:pPr>
            <a:r>
              <a:rPr lang="nl-NL" dirty="0"/>
              <a:t>Hoe houden zoogdieren zich warm?</a:t>
            </a:r>
          </a:p>
          <a:p>
            <a:pPr marL="1485900" lvl="2" indent="-342900"/>
            <a:r>
              <a:rPr lang="nl-NL" dirty="0"/>
              <a:t>Dichte vacht of een vetlaag</a:t>
            </a:r>
            <a:endParaRPr lang="LID4096" dirty="0"/>
          </a:p>
        </p:txBody>
      </p:sp>
    </p:spTree>
    <p:extLst>
      <p:ext uri="{BB962C8B-B14F-4D97-AF65-F5344CB8AC3E}">
        <p14:creationId xmlns:p14="http://schemas.microsoft.com/office/powerpoint/2010/main" val="302016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normAutofit/>
          </a:bodyPr>
          <a:lstStyle/>
          <a:p>
            <a:r>
              <a:rPr lang="nl-NL" i="1" dirty="0" err="1"/>
              <a:t>Afrotheria</a:t>
            </a:r>
            <a:r>
              <a:rPr lang="nl-NL" i="1" dirty="0"/>
              <a:t> - </a:t>
            </a:r>
            <a:r>
              <a:rPr lang="nl-NL" i="1" dirty="0" err="1"/>
              <a:t>Paenungulata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Slurfdieren</a:t>
            </a:r>
          </a:p>
          <a:p>
            <a:r>
              <a:rPr lang="nl-NL" dirty="0"/>
              <a:t>Zeekoeien</a:t>
            </a:r>
          </a:p>
          <a:p>
            <a:r>
              <a:rPr lang="nl-NL" dirty="0"/>
              <a:t>Klipdassen</a:t>
            </a:r>
          </a:p>
          <a:p>
            <a:endParaRPr lang="nl-NL" dirty="0"/>
          </a:p>
          <a:p>
            <a:r>
              <a:rPr lang="nl-NL" dirty="0"/>
              <a:t>Uitgestorven</a:t>
            </a:r>
          </a:p>
          <a:p>
            <a:pPr marL="1485900" lvl="2" indent="-342900"/>
            <a:r>
              <a:rPr lang="nl-NL" dirty="0" err="1"/>
              <a:t>Embrithopoda</a:t>
            </a:r>
            <a:endParaRPr lang="nl-NL" dirty="0"/>
          </a:p>
          <a:p>
            <a:pPr marL="1485900" lvl="2" indent="-342900"/>
            <a:r>
              <a:rPr lang="nl-NL" dirty="0" err="1"/>
              <a:t>Desmostylia</a:t>
            </a:r>
            <a:endParaRPr lang="nl-NL" dirty="0"/>
          </a:p>
          <a:p>
            <a:endParaRPr lang="nl-NL" dirty="0"/>
          </a:p>
        </p:txBody>
      </p:sp>
      <p:pic>
        <p:nvPicPr>
          <p:cNvPr id="2050" name="Picture 2" descr="Tapir, Dierentuin, Zoogdier, Slurfdi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164" y="1010969"/>
            <a:ext cx="4231049" cy="2820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zeek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164" y="3826632"/>
            <a:ext cx="4231049" cy="28257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klip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645" y="3826633"/>
            <a:ext cx="3112519" cy="283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5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normAutofit/>
          </a:bodyPr>
          <a:lstStyle/>
          <a:p>
            <a:r>
              <a:rPr lang="nl-NL" i="1" dirty="0" err="1"/>
              <a:t>Afrotheria</a:t>
            </a:r>
            <a:r>
              <a:rPr lang="nl-NL" i="1" dirty="0"/>
              <a:t> - </a:t>
            </a:r>
            <a:r>
              <a:rPr lang="nl-NL" i="1" dirty="0" err="1"/>
              <a:t>Paenungulata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Uitgestorven</a:t>
            </a:r>
          </a:p>
          <a:p>
            <a:pPr marL="1485900" lvl="2" indent="-342900"/>
            <a:r>
              <a:rPr lang="nl-NL" dirty="0" err="1"/>
              <a:t>Embrithopoda</a:t>
            </a:r>
            <a:endParaRPr lang="nl-NL" dirty="0"/>
          </a:p>
          <a:p>
            <a:pPr marL="1485900" lvl="2" indent="-342900"/>
            <a:r>
              <a:rPr lang="nl-NL" dirty="0" err="1"/>
              <a:t>Desmostylia</a:t>
            </a:r>
            <a:endParaRPr lang="nl-NL" dirty="0"/>
          </a:p>
          <a:p>
            <a:endParaRPr lang="nl-NL" dirty="0"/>
          </a:p>
        </p:txBody>
      </p:sp>
      <p:pic>
        <p:nvPicPr>
          <p:cNvPr id="3074" name="Picture 2" descr="Afbeeldingsresultaat voor Embrithopod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58496" y="1490400"/>
            <a:ext cx="5026477" cy="376985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394" y="3375329"/>
            <a:ext cx="4990418" cy="2807110"/>
          </a:xfrm>
          <a:prstGeom prst="rect">
            <a:avLst/>
          </a:prstGeom>
        </p:spPr>
      </p:pic>
    </p:spTree>
    <p:extLst>
      <p:ext uri="{BB962C8B-B14F-4D97-AF65-F5344CB8AC3E}">
        <p14:creationId xmlns:p14="http://schemas.microsoft.com/office/powerpoint/2010/main" val="206120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i="1" dirty="0" err="1"/>
              <a:t>Xenarthra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Ontstonden 70 miljoen jaar geleden</a:t>
            </a:r>
          </a:p>
          <a:p>
            <a:endParaRPr lang="nl-NL" dirty="0"/>
          </a:p>
          <a:p>
            <a:r>
              <a:rPr lang="nl-NL" dirty="0"/>
              <a:t>Leven alleen in Amerika</a:t>
            </a:r>
          </a:p>
          <a:p>
            <a:endParaRPr lang="nl-NL" dirty="0"/>
          </a:p>
          <a:p>
            <a:r>
              <a:rPr lang="nl-NL" dirty="0"/>
              <a:t>31 soorten op dit moment</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863" y="2389238"/>
            <a:ext cx="6215982" cy="4232787"/>
          </a:xfrm>
          <a:prstGeom prst="rect">
            <a:avLst/>
          </a:prstGeom>
        </p:spPr>
      </p:pic>
    </p:spTree>
    <p:extLst>
      <p:ext uri="{BB962C8B-B14F-4D97-AF65-F5344CB8AC3E}">
        <p14:creationId xmlns:p14="http://schemas.microsoft.com/office/powerpoint/2010/main" val="295219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
        <p:nvSpPr>
          <p:cNvPr id="4" name="Ovaal 3"/>
          <p:cNvSpPr/>
          <p:nvPr/>
        </p:nvSpPr>
        <p:spPr>
          <a:xfrm>
            <a:off x="3852309" y="2143432"/>
            <a:ext cx="4524775" cy="15240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78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i="1" dirty="0" err="1"/>
              <a:t>Euarchonta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Boomspitsmuizen (</a:t>
            </a:r>
            <a:r>
              <a:rPr lang="nl-NL" i="1" dirty="0" err="1"/>
              <a:t>Scandentia</a:t>
            </a:r>
            <a:r>
              <a:rPr lang="nl-NL" dirty="0"/>
              <a:t>)</a:t>
            </a:r>
          </a:p>
          <a:p>
            <a:endParaRPr lang="nl-NL" dirty="0"/>
          </a:p>
          <a:p>
            <a:r>
              <a:rPr lang="nl-NL" dirty="0" err="1"/>
              <a:t>Primatomorpha</a:t>
            </a:r>
            <a:endParaRPr lang="nl-NL" dirty="0"/>
          </a:p>
          <a:p>
            <a:pPr marL="1485900" lvl="2" indent="-342900"/>
            <a:r>
              <a:rPr lang="nl-NL" dirty="0"/>
              <a:t>Huidvliegers (</a:t>
            </a:r>
            <a:r>
              <a:rPr lang="nl-NL" i="1" dirty="0" err="1"/>
              <a:t>Dermoptera</a:t>
            </a:r>
            <a:r>
              <a:rPr lang="nl-NL" dirty="0"/>
              <a:t>)</a:t>
            </a:r>
          </a:p>
          <a:p>
            <a:pPr marL="1485900" lvl="2" indent="-342900"/>
            <a:r>
              <a:rPr lang="nl-NL" dirty="0"/>
              <a:t>Primaten</a:t>
            </a:r>
          </a:p>
          <a:p>
            <a:pPr marL="1485900" lvl="2" indent="-342900"/>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476" y="3114121"/>
            <a:ext cx="3809524" cy="2615873"/>
          </a:xfrm>
          <a:prstGeom prst="rect">
            <a:avLst/>
          </a:prstGeom>
        </p:spPr>
      </p:pic>
    </p:spTree>
    <p:extLst>
      <p:ext uri="{BB962C8B-B14F-4D97-AF65-F5344CB8AC3E}">
        <p14:creationId xmlns:p14="http://schemas.microsoft.com/office/powerpoint/2010/main" val="961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i="1" dirty="0" err="1"/>
              <a:t>Scandentia</a:t>
            </a:r>
            <a:endParaRPr lang="LID4096"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pPr marL="342900" lvl="1" indent="-342900">
              <a:buFont typeface="Arial" panose="020B0604020202020204" pitchFamily="34" charset="0"/>
              <a:buChar char="•"/>
            </a:pPr>
            <a:r>
              <a:rPr lang="nl-NL" dirty="0" err="1"/>
              <a:t>Toepaja’s</a:t>
            </a:r>
            <a:r>
              <a:rPr lang="nl-NL" dirty="0"/>
              <a:t> of boomspitsmuizen</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r>
              <a:rPr lang="nl-NL" dirty="0"/>
              <a:t>Insecteneters</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r>
              <a:rPr lang="nl-NL" dirty="0"/>
              <a:t>Lijken op eekhoorns</a:t>
            </a:r>
          </a:p>
        </p:txBody>
      </p:sp>
      <p:pic>
        <p:nvPicPr>
          <p:cNvPr id="4098" name="Picture 2" descr="Gewone toepaja (Tupaia g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39" y="2578337"/>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i="1" dirty="0" err="1"/>
              <a:t>Primatomorpha</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err="1"/>
              <a:t>Primatomorpha</a:t>
            </a:r>
            <a:endParaRPr lang="nl-NL" dirty="0"/>
          </a:p>
          <a:p>
            <a:pPr marL="1485900" lvl="2" indent="-342900"/>
            <a:r>
              <a:rPr lang="nl-NL" dirty="0"/>
              <a:t>Huidvliegers (</a:t>
            </a:r>
            <a:r>
              <a:rPr lang="nl-NL" i="1" dirty="0" err="1"/>
              <a:t>Dermoptera</a:t>
            </a:r>
            <a:r>
              <a:rPr lang="nl-NL" dirty="0"/>
              <a:t>)</a:t>
            </a:r>
          </a:p>
          <a:p>
            <a:pPr marL="1485900" lvl="2" indent="-342900"/>
            <a:r>
              <a:rPr lang="nl-NL" dirty="0"/>
              <a:t>Primaten</a:t>
            </a:r>
          </a:p>
          <a:p>
            <a:pPr marL="1485900" lvl="2" indent="-342900"/>
            <a:endParaRPr lang="nl-NL" dirty="0"/>
          </a:p>
          <a:p>
            <a:pPr marL="342900" lvl="1" indent="-342900">
              <a:buFont typeface="Arial" panose="020B0604020202020204" pitchFamily="34" charset="0"/>
              <a:buChar char="•"/>
            </a:pPr>
            <a:r>
              <a:rPr lang="nl-NL" dirty="0"/>
              <a:t>80 miljoen jaar geleden gesplitst</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r>
              <a:rPr lang="nl-NL" dirty="0"/>
              <a:t>Huidvliegers </a:t>
            </a:r>
          </a:p>
          <a:p>
            <a:pPr marL="1485900" lvl="2" indent="-342900"/>
            <a:r>
              <a:rPr lang="nl-NL" dirty="0"/>
              <a:t>Zuidoost Azië</a:t>
            </a:r>
          </a:p>
          <a:p>
            <a:pPr marL="1485900" lvl="2" indent="-342900"/>
            <a:r>
              <a:rPr lang="nl-NL" dirty="0"/>
              <a:t>2 soorten </a:t>
            </a:r>
          </a:p>
          <a:p>
            <a:pPr marL="1485900" lvl="2" indent="-342900"/>
            <a:endParaRPr lang="nl-NL" dirty="0"/>
          </a:p>
        </p:txBody>
      </p:sp>
      <p:pic>
        <p:nvPicPr>
          <p:cNvPr id="5122" name="Picture 2" descr="Maleise vliegende kat (Galeopterus variega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303" y="762811"/>
            <a:ext cx="4186802" cy="558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6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a:xfrm>
            <a:off x="185729" y="448181"/>
            <a:ext cx="9036000" cy="1080000"/>
          </a:xfrm>
        </p:spPr>
        <p:txBody>
          <a:bodyPr/>
          <a:lstStyle/>
          <a:p>
            <a:r>
              <a:rPr lang="nl-NL" dirty="0"/>
              <a:t>Primaten</a:t>
            </a:r>
            <a:endParaRPr lang="LID4096" dirty="0"/>
          </a:p>
        </p:txBody>
      </p:sp>
      <p:pic>
        <p:nvPicPr>
          <p:cNvPr id="2" name="Afbeelding 1"/>
          <p:cNvPicPr>
            <a:picLocks noChangeAspect="1"/>
          </p:cNvPicPr>
          <p:nvPr/>
        </p:nvPicPr>
        <p:blipFill>
          <a:blip r:embed="rId2"/>
          <a:stretch>
            <a:fillRect/>
          </a:stretch>
        </p:blipFill>
        <p:spPr>
          <a:xfrm>
            <a:off x="2783769" y="0"/>
            <a:ext cx="9408231" cy="6940498"/>
          </a:xfrm>
          <a:prstGeom prst="rect">
            <a:avLst/>
          </a:prstGeom>
        </p:spPr>
      </p:pic>
      <p:sp>
        <p:nvSpPr>
          <p:cNvPr id="7"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8250348" cy="4744800"/>
          </a:xfrm>
        </p:spPr>
        <p:txBody>
          <a:bodyPr/>
          <a:lstStyle/>
          <a:p>
            <a:r>
              <a:rPr lang="nl-NL" dirty="0"/>
              <a:t>Halfapen</a:t>
            </a:r>
          </a:p>
          <a:p>
            <a:r>
              <a:rPr lang="nl-NL" dirty="0"/>
              <a:t>Apen</a:t>
            </a:r>
          </a:p>
          <a:p>
            <a:r>
              <a:rPr lang="nl-NL" dirty="0"/>
              <a:t>Gibbons</a:t>
            </a:r>
          </a:p>
          <a:p>
            <a:r>
              <a:rPr lang="nl-NL" dirty="0"/>
              <a:t>Mensachtigen</a:t>
            </a:r>
          </a:p>
          <a:p>
            <a:r>
              <a:rPr lang="nl-NL" dirty="0"/>
              <a:t>Mensen</a:t>
            </a:r>
          </a:p>
        </p:txBody>
      </p:sp>
    </p:spTree>
    <p:extLst>
      <p:ext uri="{BB962C8B-B14F-4D97-AF65-F5344CB8AC3E}">
        <p14:creationId xmlns:p14="http://schemas.microsoft.com/office/powerpoint/2010/main" val="191212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err="1"/>
              <a:t>Glires</a:t>
            </a:r>
            <a:endParaRPr lang="LID4096"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Haasachtigen</a:t>
            </a:r>
          </a:p>
          <a:p>
            <a:r>
              <a:rPr lang="nl-NL" dirty="0"/>
              <a:t>Knaagdieren</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367" y="1489587"/>
            <a:ext cx="3677265" cy="2757949"/>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62" y="3048168"/>
            <a:ext cx="5624359" cy="3340495"/>
          </a:xfrm>
          <a:prstGeom prst="rect">
            <a:avLst/>
          </a:prstGeom>
        </p:spPr>
      </p:pic>
    </p:spTree>
    <p:extLst>
      <p:ext uri="{BB962C8B-B14F-4D97-AF65-F5344CB8AC3E}">
        <p14:creationId xmlns:p14="http://schemas.microsoft.com/office/powerpoint/2010/main" val="115880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
        <p:nvSpPr>
          <p:cNvPr id="4" name="Ovaal 3"/>
          <p:cNvSpPr/>
          <p:nvPr/>
        </p:nvSpPr>
        <p:spPr>
          <a:xfrm>
            <a:off x="5671279" y="3529781"/>
            <a:ext cx="2479664" cy="96356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699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912C-5689-4F6A-B930-C9FF00D237CE}"/>
              </a:ext>
            </a:extLst>
          </p:cNvPr>
          <p:cNvSpPr>
            <a:spLocks noGrp="1"/>
          </p:cNvSpPr>
          <p:nvPr>
            <p:ph type="title"/>
          </p:nvPr>
        </p:nvSpPr>
        <p:spPr/>
        <p:txBody>
          <a:bodyPr/>
          <a:lstStyle/>
          <a:p>
            <a:r>
              <a:rPr lang="nl-NL" dirty="0"/>
              <a:t>Wat zijn zoogdieren?</a:t>
            </a:r>
            <a:endParaRPr lang="LID4096" dirty="0"/>
          </a:p>
        </p:txBody>
      </p:sp>
      <p:sp>
        <p:nvSpPr>
          <p:cNvPr id="3" name="Content Placeholder 2">
            <a:extLst>
              <a:ext uri="{FF2B5EF4-FFF2-40B4-BE49-F238E27FC236}">
                <a16:creationId xmlns:a16="http://schemas.microsoft.com/office/drawing/2014/main" id="{336A29EC-64B6-4508-9AE3-83A64ADBE0E6}"/>
              </a:ext>
            </a:extLst>
          </p:cNvPr>
          <p:cNvSpPr>
            <a:spLocks noGrp="1"/>
          </p:cNvSpPr>
          <p:nvPr>
            <p:ph idx="1"/>
          </p:nvPr>
        </p:nvSpPr>
        <p:spPr>
          <a:xfrm>
            <a:off x="756000" y="1656000"/>
            <a:ext cx="7740000" cy="4351338"/>
          </a:xfrm>
        </p:spPr>
        <p:txBody>
          <a:bodyPr/>
          <a:lstStyle/>
          <a:p>
            <a:r>
              <a:rPr lang="nl-NL" dirty="0"/>
              <a:t>Wat zijn specifieke kenmerken van zoogdieren?</a:t>
            </a:r>
          </a:p>
          <a:p>
            <a:endParaRPr lang="nl-NL" dirty="0"/>
          </a:p>
          <a:p>
            <a:pPr lvl="2"/>
            <a:r>
              <a:rPr lang="nl-NL" dirty="0"/>
              <a:t>Levend geboren</a:t>
            </a:r>
          </a:p>
          <a:p>
            <a:pPr lvl="2"/>
            <a:r>
              <a:rPr lang="nl-NL" dirty="0"/>
              <a:t>Melk drinken &gt; zogen</a:t>
            </a:r>
          </a:p>
          <a:p>
            <a:pPr lvl="2"/>
            <a:r>
              <a:rPr lang="nl-NL" dirty="0"/>
              <a:t>Longen om te ademen</a:t>
            </a:r>
          </a:p>
          <a:p>
            <a:pPr lvl="2"/>
            <a:r>
              <a:rPr lang="nl-NL" dirty="0"/>
              <a:t>Landzoogdieren hebben haar, zeezoogdieren niet</a:t>
            </a:r>
          </a:p>
          <a:p>
            <a:pPr lvl="2"/>
            <a:r>
              <a:rPr lang="nl-NL" dirty="0"/>
              <a:t>Skelet</a:t>
            </a:r>
          </a:p>
          <a:p>
            <a:pPr lvl="2"/>
            <a:r>
              <a:rPr lang="nl-NL" dirty="0"/>
              <a:t>Zweetklieren</a:t>
            </a:r>
          </a:p>
          <a:p>
            <a:pPr lvl="2"/>
            <a:r>
              <a:rPr lang="nl-NL" dirty="0" err="1"/>
              <a:t>Warmbloedigen</a:t>
            </a:r>
            <a:endParaRPr lang="LID4096" dirty="0"/>
          </a:p>
        </p:txBody>
      </p:sp>
    </p:spTree>
    <p:extLst>
      <p:ext uri="{BB962C8B-B14F-4D97-AF65-F5344CB8AC3E}">
        <p14:creationId xmlns:p14="http://schemas.microsoft.com/office/powerpoint/2010/main" val="109553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Insecteneters (</a:t>
            </a:r>
            <a:r>
              <a:rPr lang="nl-NL" i="1" dirty="0" err="1"/>
              <a:t>Euliptyphla</a:t>
            </a:r>
            <a:r>
              <a:rPr lang="nl-NL"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Spitsmuizen</a:t>
            </a:r>
          </a:p>
          <a:p>
            <a:r>
              <a:rPr lang="nl-NL" dirty="0"/>
              <a:t>Mollen</a:t>
            </a:r>
          </a:p>
          <a:p>
            <a:r>
              <a:rPr lang="nl-NL" dirty="0"/>
              <a:t>Egels</a:t>
            </a:r>
          </a:p>
          <a:p>
            <a:r>
              <a:rPr lang="nl-NL" dirty="0" err="1"/>
              <a:t>Solenodons</a:t>
            </a:r>
            <a:endParaRPr lang="nl-NL" dirty="0"/>
          </a:p>
          <a:p>
            <a:pPr marL="1485900" lvl="2" indent="-342900"/>
            <a:r>
              <a:rPr lang="nl-NL" dirty="0"/>
              <a:t>Giftig!</a:t>
            </a:r>
          </a:p>
          <a:p>
            <a:r>
              <a:rPr lang="nl-NL" dirty="0" err="1"/>
              <a:t>Nesophontidae</a:t>
            </a:r>
            <a:endParaRPr lang="nl-NL" dirty="0"/>
          </a:p>
          <a:p>
            <a:pPr marL="1485900" lvl="2" indent="-342900"/>
            <a:r>
              <a:rPr lang="nl-NL" dirty="0"/>
              <a:t>Uitgestorven</a:t>
            </a:r>
          </a:p>
        </p:txBody>
      </p:sp>
      <p:pic>
        <p:nvPicPr>
          <p:cNvPr id="6146" name="Picture 2" descr="Hispaniolan Solenodon 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309" y="1529742"/>
            <a:ext cx="4271297" cy="3490907"/>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84" y="4357954"/>
            <a:ext cx="3628103" cy="2313923"/>
          </a:xfrm>
          <a:prstGeom prst="rect">
            <a:avLst/>
          </a:prstGeom>
        </p:spPr>
      </p:pic>
    </p:spTree>
    <p:extLst>
      <p:ext uri="{BB962C8B-B14F-4D97-AF65-F5344CB8AC3E}">
        <p14:creationId xmlns:p14="http://schemas.microsoft.com/office/powerpoint/2010/main" val="3971283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Vleermuizen (</a:t>
            </a:r>
            <a:r>
              <a:rPr lang="nl-NL" i="1" dirty="0" err="1"/>
              <a:t>Chiroptera</a:t>
            </a:r>
            <a:r>
              <a:rPr lang="nl-NL" dirty="0"/>
              <a:t>)</a:t>
            </a:r>
            <a:endParaRPr lang="LID4096"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1100 soorten</a:t>
            </a:r>
          </a:p>
          <a:p>
            <a:endParaRPr lang="nl-NL" dirty="0"/>
          </a:p>
          <a:p>
            <a:r>
              <a:rPr lang="nl-NL" dirty="0"/>
              <a:t>Grote vleermuizen (</a:t>
            </a:r>
            <a:r>
              <a:rPr lang="nl-NL" i="1" dirty="0" err="1"/>
              <a:t>Megachiroptera</a:t>
            </a:r>
            <a:r>
              <a:rPr lang="nl-NL" dirty="0"/>
              <a:t>) </a:t>
            </a:r>
          </a:p>
          <a:p>
            <a:pPr marL="1485900" lvl="2" indent="-342900"/>
            <a:r>
              <a:rPr lang="nl-NL" dirty="0"/>
              <a:t>Fruiteters</a:t>
            </a:r>
          </a:p>
          <a:p>
            <a:endParaRPr lang="nl-NL" dirty="0"/>
          </a:p>
          <a:p>
            <a:r>
              <a:rPr lang="nl-NL" dirty="0"/>
              <a:t>Kleine vleermuizen (</a:t>
            </a:r>
            <a:r>
              <a:rPr lang="nl-NL" i="1" dirty="0" err="1"/>
              <a:t>Microchiroptera</a:t>
            </a:r>
            <a:r>
              <a:rPr lang="nl-NL" dirty="0"/>
              <a:t>)</a:t>
            </a:r>
          </a:p>
          <a:p>
            <a:pPr marL="1485900" lvl="2" indent="-342900"/>
            <a:r>
              <a:rPr lang="nl-NL" dirty="0"/>
              <a:t>Vleeseters</a:t>
            </a:r>
          </a:p>
          <a:p>
            <a:pPr marL="1485900" lvl="2" indent="-342900"/>
            <a:r>
              <a:rPr lang="nl-NL" dirty="0"/>
              <a:t>Echolocatie</a:t>
            </a:r>
          </a:p>
        </p:txBody>
      </p:sp>
      <p:pic>
        <p:nvPicPr>
          <p:cNvPr id="2" name="qJOloliWvB8"/>
          <p:cNvPicPr>
            <a:picLocks noRot="1" noChangeAspect="1"/>
          </p:cNvPicPr>
          <p:nvPr>
            <a:videoFile r:link="rId1"/>
          </p:nvPr>
        </p:nvPicPr>
        <p:blipFill>
          <a:blip r:embed="rId3"/>
          <a:stretch>
            <a:fillRect/>
          </a:stretch>
        </p:blipFill>
        <p:spPr>
          <a:xfrm>
            <a:off x="6181760" y="3421626"/>
            <a:ext cx="5924481" cy="3332521"/>
          </a:xfrm>
          <a:prstGeom prst="rect">
            <a:avLst/>
          </a:prstGeom>
        </p:spPr>
      </p:pic>
    </p:spTree>
    <p:extLst>
      <p:ext uri="{BB962C8B-B14F-4D97-AF65-F5344CB8AC3E}">
        <p14:creationId xmlns:p14="http://schemas.microsoft.com/office/powerpoint/2010/main" val="370087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
        <p:nvSpPr>
          <p:cNvPr id="4" name="Ovaal 3"/>
          <p:cNvSpPr/>
          <p:nvPr/>
        </p:nvSpPr>
        <p:spPr>
          <a:xfrm>
            <a:off x="6182556" y="4375355"/>
            <a:ext cx="4809909" cy="12585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5144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normAutofit fontScale="90000"/>
          </a:bodyPr>
          <a:lstStyle/>
          <a:p>
            <a:r>
              <a:rPr lang="nl-NL" dirty="0"/>
              <a:t>Walvissen en evenhoevigen</a:t>
            </a:r>
            <a:br>
              <a:rPr lang="nl-NL" dirty="0"/>
            </a:br>
            <a:r>
              <a:rPr lang="nl-NL" dirty="0"/>
              <a:t>(</a:t>
            </a:r>
            <a:r>
              <a:rPr lang="nl-NL" i="1" dirty="0" err="1"/>
              <a:t>Cetartiodactyla</a:t>
            </a:r>
            <a:r>
              <a:rPr lang="nl-NL" dirty="0"/>
              <a:t>)</a:t>
            </a:r>
            <a:endParaRPr lang="LID4096" dirty="0"/>
          </a:p>
        </p:txBody>
      </p:sp>
      <p:pic>
        <p:nvPicPr>
          <p:cNvPr id="2" name="Afbeelding 1"/>
          <p:cNvPicPr>
            <a:picLocks noChangeAspect="1"/>
          </p:cNvPicPr>
          <p:nvPr/>
        </p:nvPicPr>
        <p:blipFill>
          <a:blip r:embed="rId2"/>
          <a:stretch>
            <a:fillRect/>
          </a:stretch>
        </p:blipFill>
        <p:spPr>
          <a:xfrm>
            <a:off x="82875" y="2167705"/>
            <a:ext cx="10382250" cy="3486150"/>
          </a:xfrm>
          <a:prstGeom prst="rect">
            <a:avLst/>
          </a:prstGeom>
        </p:spPr>
      </p:pic>
    </p:spTree>
    <p:extLst>
      <p:ext uri="{BB962C8B-B14F-4D97-AF65-F5344CB8AC3E}">
        <p14:creationId xmlns:p14="http://schemas.microsoft.com/office/powerpoint/2010/main" val="22676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err="1"/>
              <a:t>Onevenhoevigen</a:t>
            </a:r>
            <a:r>
              <a:rPr lang="nl-NL" dirty="0"/>
              <a:t> </a:t>
            </a:r>
            <a:r>
              <a:rPr lang="nl-NL" i="1" dirty="0"/>
              <a:t>(</a:t>
            </a:r>
            <a:r>
              <a:rPr lang="nl-NL" i="1" dirty="0" err="1"/>
              <a:t>Perissodactyla</a:t>
            </a:r>
            <a:r>
              <a:rPr lang="nl-NL" i="1"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err="1"/>
              <a:t>Paardachtigen</a:t>
            </a:r>
            <a:endParaRPr lang="nl-NL" dirty="0"/>
          </a:p>
          <a:p>
            <a:r>
              <a:rPr lang="nl-NL" dirty="0"/>
              <a:t>Neushoorns</a:t>
            </a:r>
          </a:p>
          <a:p>
            <a:r>
              <a:rPr lang="nl-NL" dirty="0"/>
              <a:t>Tapirs</a:t>
            </a:r>
          </a:p>
          <a:p>
            <a:endParaRPr lang="nl-NL" dirty="0"/>
          </a:p>
          <a:p>
            <a:r>
              <a:rPr lang="nl-NL" dirty="0" err="1"/>
              <a:t>Onevenhoevigen</a:t>
            </a:r>
            <a:r>
              <a:rPr lang="nl-NL" dirty="0"/>
              <a:t> kunnen geen MKZ krijgen!</a:t>
            </a:r>
          </a:p>
          <a:p>
            <a:pPr marL="1485900" lvl="2" indent="-342900"/>
            <a:r>
              <a:rPr lang="nl-NL" dirty="0"/>
              <a:t>Evenhoevigen wel!</a:t>
            </a:r>
          </a:p>
        </p:txBody>
      </p:sp>
      <p:pic>
        <p:nvPicPr>
          <p:cNvPr id="1030" name="Picture 6" descr="https://upload.wikimedia.org/wikipedia/commons/8/80/Indian_rhinoce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068" y="3918155"/>
            <a:ext cx="4037553" cy="2939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7/74/Berlin_Tierpark_Friedrichsfelde_12-2015_img14_Chapman_zebra.jpg/1280px-Berlin_Tierpark_Friedrichsfelde_12-2015_img14_Chapman_zeb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16" y="3918155"/>
            <a:ext cx="4703752" cy="29398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1/1c/Flachlandtapi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8621" y="3918155"/>
            <a:ext cx="3084426" cy="293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08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err="1"/>
              <a:t>Onevenhoevigen</a:t>
            </a:r>
            <a:r>
              <a:rPr lang="nl-NL" dirty="0"/>
              <a:t> </a:t>
            </a:r>
            <a:r>
              <a:rPr lang="nl-NL" i="1" dirty="0"/>
              <a:t>(</a:t>
            </a:r>
            <a:r>
              <a:rPr lang="nl-NL" i="1" dirty="0" err="1"/>
              <a:t>Perissodactyla</a:t>
            </a:r>
            <a:r>
              <a:rPr lang="nl-NL" i="1"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err="1"/>
              <a:t>Chalicotheren</a:t>
            </a:r>
            <a:r>
              <a:rPr lang="nl-NL" dirty="0"/>
              <a:t> (uitgestorven)</a:t>
            </a:r>
          </a:p>
          <a:p>
            <a:pPr marL="1485900" lvl="2" indent="-342900"/>
            <a:r>
              <a:rPr lang="nl-NL" dirty="0"/>
              <a:t>2 miljoen jaar geleden</a:t>
            </a:r>
          </a:p>
          <a:p>
            <a:pPr marL="1485900" lvl="2" indent="-342900"/>
            <a:r>
              <a:rPr lang="nl-NL" dirty="0"/>
              <a:t>Beer met paardenkop</a:t>
            </a:r>
          </a:p>
          <a:p>
            <a:pPr marL="342900" lvl="1" indent="-342900"/>
            <a:endParaRPr lang="nl-NL" dirty="0"/>
          </a:p>
          <a:p>
            <a:pPr marL="342900" lvl="1" indent="-342900">
              <a:buFont typeface="Arial" panose="020B0604020202020204" pitchFamily="34" charset="0"/>
              <a:buChar char="•"/>
            </a:pPr>
            <a:r>
              <a:rPr lang="nl-NL" dirty="0" err="1"/>
              <a:t>Indricotherium</a:t>
            </a:r>
            <a:r>
              <a:rPr lang="nl-NL" dirty="0"/>
              <a:t> (uitgestorven)</a:t>
            </a:r>
          </a:p>
          <a:p>
            <a:pPr marL="1485900" lvl="2" indent="-342900"/>
            <a:r>
              <a:rPr lang="nl-NL" dirty="0"/>
              <a:t>8,5 meter hoog en 20.000 kilo</a:t>
            </a:r>
          </a:p>
        </p:txBody>
      </p:sp>
      <p:pic>
        <p:nvPicPr>
          <p:cNvPr id="2050" name="Picture 2" descr="Afbeeldingsresultaat voor chalicot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42" y="3831669"/>
            <a:ext cx="4248450" cy="28294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istieke impressie van een indricother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191" y="2632337"/>
            <a:ext cx="5415617" cy="422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4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rotWithShape="1">
          <a:blip r:embed="rId2"/>
          <a:srcRect b="2014"/>
          <a:stretch/>
        </p:blipFill>
        <p:spPr>
          <a:xfrm>
            <a:off x="195639" y="299828"/>
            <a:ext cx="10156722" cy="6346777"/>
          </a:xfrm>
          <a:prstGeom prst="rect">
            <a:avLst/>
          </a:prstGeom>
        </p:spPr>
      </p:pic>
      <p:sp>
        <p:nvSpPr>
          <p:cNvPr id="4" name="Ovaal 3"/>
          <p:cNvSpPr/>
          <p:nvPr/>
        </p:nvSpPr>
        <p:spPr>
          <a:xfrm>
            <a:off x="6046839" y="5584723"/>
            <a:ext cx="3923071" cy="10618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27248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err="1"/>
              <a:t>Schubdierachtigen</a:t>
            </a:r>
            <a:r>
              <a:rPr lang="nl-NL" dirty="0"/>
              <a:t> </a:t>
            </a:r>
            <a:r>
              <a:rPr lang="nl-NL" i="1" dirty="0"/>
              <a:t>(</a:t>
            </a:r>
            <a:r>
              <a:rPr lang="nl-NL" i="1" dirty="0" err="1"/>
              <a:t>Pholidota</a:t>
            </a:r>
            <a:r>
              <a:rPr lang="nl-NL" i="1"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Worden ook </a:t>
            </a:r>
            <a:r>
              <a:rPr lang="nl-NL" dirty="0" err="1"/>
              <a:t>Pangolins</a:t>
            </a:r>
            <a:r>
              <a:rPr lang="nl-NL" dirty="0"/>
              <a:t> genoemd</a:t>
            </a:r>
          </a:p>
          <a:p>
            <a:endParaRPr lang="nl-NL" dirty="0"/>
          </a:p>
          <a:p>
            <a:r>
              <a:rPr lang="nl-NL" dirty="0"/>
              <a:t>Leven in Azië en Afrika</a:t>
            </a:r>
          </a:p>
          <a:p>
            <a:endParaRPr lang="nl-NL" dirty="0"/>
          </a:p>
          <a:p>
            <a:r>
              <a:rPr lang="nl-NL" dirty="0"/>
              <a:t>Oprollen bij gevaar</a:t>
            </a:r>
          </a:p>
          <a:p>
            <a:endParaRPr lang="nl-NL" dirty="0"/>
          </a:p>
          <a:p>
            <a:r>
              <a:rPr lang="nl-NL" dirty="0"/>
              <a:t>Lange kleeftong </a:t>
            </a:r>
            <a:r>
              <a:rPr lang="nl-NL" dirty="0">
                <a:sym typeface="Wingdings" panose="05000000000000000000" pitchFamily="2" charset="2"/>
              </a:rPr>
              <a:t> oplikken insecten</a:t>
            </a:r>
            <a:endParaRPr lang="nl-NL" dirty="0"/>
          </a:p>
        </p:txBody>
      </p:sp>
      <p:pic>
        <p:nvPicPr>
          <p:cNvPr id="3074" name="Picture 2" descr="Afbeeldingsresultaat voor schubd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839" y="2948448"/>
            <a:ext cx="5824161" cy="390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29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Roofdieren </a:t>
            </a:r>
            <a:r>
              <a:rPr lang="nl-NL" i="1" dirty="0"/>
              <a:t>(</a:t>
            </a:r>
            <a:r>
              <a:rPr lang="nl-NL" i="1" dirty="0" err="1"/>
              <a:t>Carnivora</a:t>
            </a:r>
            <a:r>
              <a:rPr lang="nl-NL" i="1"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2 </a:t>
            </a:r>
            <a:r>
              <a:rPr lang="nl-NL" dirty="0" err="1"/>
              <a:t>onderordes</a:t>
            </a:r>
            <a:endParaRPr lang="nl-NL" dirty="0"/>
          </a:p>
          <a:p>
            <a:r>
              <a:rPr lang="nl-NL" dirty="0" err="1"/>
              <a:t>Feliformia</a:t>
            </a:r>
            <a:endParaRPr lang="nl-NL" dirty="0"/>
          </a:p>
          <a:p>
            <a:pPr marL="1485900" lvl="2" indent="-342900"/>
            <a:r>
              <a:rPr lang="nl-NL" dirty="0"/>
              <a:t>Katachtigen</a:t>
            </a:r>
          </a:p>
          <a:p>
            <a:pPr marL="1485900" lvl="2" indent="-342900"/>
            <a:r>
              <a:rPr lang="nl-NL" dirty="0"/>
              <a:t>Mangoesten</a:t>
            </a:r>
          </a:p>
          <a:p>
            <a:pPr marL="1485900" lvl="2" indent="-342900"/>
            <a:r>
              <a:rPr lang="nl-NL" dirty="0"/>
              <a:t>Civetkatten</a:t>
            </a:r>
          </a:p>
          <a:p>
            <a:pPr marL="1485900" lvl="2" indent="-342900"/>
            <a:r>
              <a:rPr lang="nl-NL" dirty="0"/>
              <a:t>Hyena’s</a:t>
            </a:r>
          </a:p>
          <a:p>
            <a:pPr marL="1485900" lvl="2" indent="-342900"/>
            <a:r>
              <a:rPr lang="nl-NL" dirty="0" err="1"/>
              <a:t>Pardelroller</a:t>
            </a:r>
            <a:endParaRPr lang="nl-NL" dirty="0"/>
          </a:p>
          <a:p>
            <a:pPr marL="1485900" lvl="2" indent="-342900"/>
            <a:r>
              <a:rPr lang="nl-NL" dirty="0"/>
              <a:t>Madagaskarcivetkatten</a:t>
            </a:r>
          </a:p>
          <a:p>
            <a:pPr marL="1485900" lvl="2" indent="-342900"/>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677" y="1582225"/>
            <a:ext cx="6096000" cy="4067175"/>
          </a:xfrm>
          <a:prstGeom prst="rect">
            <a:avLst/>
          </a:prstGeom>
        </p:spPr>
      </p:pic>
    </p:spTree>
    <p:extLst>
      <p:ext uri="{BB962C8B-B14F-4D97-AF65-F5344CB8AC3E}">
        <p14:creationId xmlns:p14="http://schemas.microsoft.com/office/powerpoint/2010/main" val="68402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Roofdieren </a:t>
            </a:r>
            <a:r>
              <a:rPr lang="nl-NL" i="1" dirty="0"/>
              <a:t>(</a:t>
            </a:r>
            <a:r>
              <a:rPr lang="nl-NL" i="1" dirty="0" err="1"/>
              <a:t>Carnivora</a:t>
            </a:r>
            <a:r>
              <a:rPr lang="nl-NL" i="1"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2 </a:t>
            </a:r>
            <a:r>
              <a:rPr lang="nl-NL" dirty="0" err="1"/>
              <a:t>onderordes</a:t>
            </a:r>
            <a:endParaRPr lang="nl-NL" dirty="0"/>
          </a:p>
          <a:p>
            <a:r>
              <a:rPr lang="nl-NL" dirty="0" err="1"/>
              <a:t>Caniformia</a:t>
            </a:r>
            <a:endParaRPr lang="nl-NL" dirty="0"/>
          </a:p>
          <a:p>
            <a:pPr marL="1485900" lvl="2" indent="-342900"/>
            <a:r>
              <a:rPr lang="nl-NL" dirty="0" err="1"/>
              <a:t>Wasbeerachtigen</a:t>
            </a:r>
            <a:endParaRPr lang="nl-NL" dirty="0"/>
          </a:p>
          <a:p>
            <a:pPr marL="1485900" lvl="2" indent="-342900"/>
            <a:r>
              <a:rPr lang="nl-NL" dirty="0"/>
              <a:t>Kleine panda</a:t>
            </a:r>
          </a:p>
          <a:p>
            <a:pPr marL="1485900" lvl="2" indent="-342900"/>
            <a:r>
              <a:rPr lang="nl-NL" dirty="0"/>
              <a:t>Beren</a:t>
            </a:r>
          </a:p>
          <a:p>
            <a:pPr marL="1485900" lvl="2" indent="-342900"/>
            <a:r>
              <a:rPr lang="nl-NL" dirty="0"/>
              <a:t>Hondachtigen</a:t>
            </a:r>
          </a:p>
          <a:p>
            <a:pPr marL="1485900" lvl="2" indent="-342900"/>
            <a:r>
              <a:rPr lang="nl-NL" dirty="0"/>
              <a:t>Marterachtigen</a:t>
            </a:r>
          </a:p>
          <a:p>
            <a:pPr marL="1485900" lvl="2" indent="-342900"/>
            <a:r>
              <a:rPr lang="nl-NL" dirty="0"/>
              <a:t>Stinkdieren</a:t>
            </a:r>
          </a:p>
          <a:p>
            <a:pPr marL="1485900" lvl="2" indent="-342900"/>
            <a:r>
              <a:rPr lang="nl-NL" dirty="0"/>
              <a:t>Zeehonden</a:t>
            </a:r>
          </a:p>
          <a:p>
            <a:pPr marL="1485900" lvl="2" indent="-342900"/>
            <a:r>
              <a:rPr lang="nl-NL" dirty="0"/>
              <a:t>Walrus</a:t>
            </a:r>
          </a:p>
          <a:p>
            <a:pPr marL="1485900" lvl="2" indent="-342900"/>
            <a:r>
              <a:rPr lang="nl-NL" dirty="0"/>
              <a:t>Oorrobben</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737" y="2859825"/>
            <a:ext cx="5997263" cy="3998175"/>
          </a:xfrm>
          <a:prstGeom prst="rect">
            <a:avLst/>
          </a:prstGeom>
        </p:spPr>
      </p:pic>
    </p:spTree>
    <p:extLst>
      <p:ext uri="{BB962C8B-B14F-4D97-AF65-F5344CB8AC3E}">
        <p14:creationId xmlns:p14="http://schemas.microsoft.com/office/powerpoint/2010/main" val="347314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4B98-6FFF-4881-AFD6-C5C13460BC3B}"/>
              </a:ext>
            </a:extLst>
          </p:cNvPr>
          <p:cNvSpPr>
            <a:spLocks noGrp="1"/>
          </p:cNvSpPr>
          <p:nvPr>
            <p:ph type="title"/>
          </p:nvPr>
        </p:nvSpPr>
        <p:spPr/>
        <p:txBody>
          <a:bodyPr/>
          <a:lstStyle/>
          <a:p>
            <a:r>
              <a:rPr lang="nl-NL" dirty="0"/>
              <a:t>Zoogdieren</a:t>
            </a:r>
            <a:endParaRPr lang="LID4096" dirty="0"/>
          </a:p>
        </p:txBody>
      </p:sp>
      <p:sp>
        <p:nvSpPr>
          <p:cNvPr id="3" name="Content Placeholder 2">
            <a:extLst>
              <a:ext uri="{FF2B5EF4-FFF2-40B4-BE49-F238E27FC236}">
                <a16:creationId xmlns:a16="http://schemas.microsoft.com/office/drawing/2014/main" id="{70F60BBD-9F12-4D90-9D77-B73050BDD69D}"/>
              </a:ext>
            </a:extLst>
          </p:cNvPr>
          <p:cNvSpPr>
            <a:spLocks noGrp="1"/>
          </p:cNvSpPr>
          <p:nvPr>
            <p:ph idx="1"/>
          </p:nvPr>
        </p:nvSpPr>
        <p:spPr>
          <a:xfrm>
            <a:off x="756000" y="1656000"/>
            <a:ext cx="7740000" cy="4351338"/>
          </a:xfrm>
        </p:spPr>
        <p:txBody>
          <a:bodyPr/>
          <a:lstStyle/>
          <a:p>
            <a:r>
              <a:rPr lang="nl-NL" dirty="0"/>
              <a:t>5500 soorten</a:t>
            </a:r>
          </a:p>
          <a:p>
            <a:endParaRPr lang="nl-NL" dirty="0"/>
          </a:p>
          <a:p>
            <a:r>
              <a:rPr lang="nl-NL" dirty="0"/>
              <a:t>Animalia</a:t>
            </a:r>
          </a:p>
          <a:p>
            <a:pPr indent="0">
              <a:buNone/>
            </a:pPr>
            <a:endParaRPr lang="nl-NL" dirty="0"/>
          </a:p>
          <a:p>
            <a:r>
              <a:rPr lang="nl-NL" dirty="0" err="1"/>
              <a:t>Chordata</a:t>
            </a:r>
            <a:r>
              <a:rPr lang="nl-NL" dirty="0"/>
              <a:t> (</a:t>
            </a:r>
            <a:r>
              <a:rPr lang="nl-NL" dirty="0">
                <a:solidFill>
                  <a:schemeClr val="tx1"/>
                </a:solidFill>
                <a:latin typeface="Source Sans Pro" panose="020B0503030403020204" pitchFamily="34" charset="0"/>
              </a:rPr>
              <a:t>Een </a:t>
            </a:r>
            <a:r>
              <a:rPr lang="nl-NL" dirty="0" err="1">
                <a:solidFill>
                  <a:schemeClr val="tx1"/>
                </a:solidFill>
                <a:latin typeface="Source Sans Pro" panose="020B0503030403020204" pitchFamily="34" charset="0"/>
              </a:rPr>
              <a:t>chorda</a:t>
            </a:r>
            <a:r>
              <a:rPr lang="nl-NL" dirty="0">
                <a:solidFill>
                  <a:schemeClr val="tx1"/>
                </a:solidFill>
                <a:latin typeface="Source Sans Pro" panose="020B0503030403020204" pitchFamily="34" charset="0"/>
              </a:rPr>
              <a:t> is een holle zenuwbuis. Deze </a:t>
            </a:r>
            <a:r>
              <a:rPr lang="nl-NL" dirty="0" err="1">
                <a:solidFill>
                  <a:schemeClr val="tx1"/>
                </a:solidFill>
                <a:latin typeface="Source Sans Pro" panose="020B0503030403020204" pitchFamily="34" charset="0"/>
              </a:rPr>
              <a:t>chorda</a:t>
            </a:r>
            <a:r>
              <a:rPr lang="nl-NL" dirty="0">
                <a:solidFill>
                  <a:schemeClr val="tx1"/>
                </a:solidFill>
                <a:latin typeface="Source Sans Pro" panose="020B0503030403020204" pitchFamily="34" charset="0"/>
              </a:rPr>
              <a:t> is zeer stevig, maar toch buigzaam. De </a:t>
            </a:r>
            <a:r>
              <a:rPr lang="nl-NL" dirty="0" err="1">
                <a:solidFill>
                  <a:schemeClr val="tx1"/>
                </a:solidFill>
                <a:latin typeface="Source Sans Pro" panose="020B0503030403020204" pitchFamily="34" charset="0"/>
              </a:rPr>
              <a:t>chorda</a:t>
            </a:r>
            <a:r>
              <a:rPr lang="nl-NL" dirty="0">
                <a:solidFill>
                  <a:schemeClr val="tx1"/>
                </a:solidFill>
                <a:latin typeface="Source Sans Pro" panose="020B0503030403020204" pitchFamily="34" charset="0"/>
              </a:rPr>
              <a:t> is de voorloper van de ruggenwervel en loopt over de gehele lengte van het dier).</a:t>
            </a:r>
          </a:p>
          <a:p>
            <a:pPr indent="0">
              <a:buNone/>
            </a:pPr>
            <a:endParaRPr lang="nl-NL" dirty="0"/>
          </a:p>
          <a:p>
            <a:r>
              <a:rPr lang="nl-NL" dirty="0"/>
              <a:t>Mammalia</a:t>
            </a:r>
          </a:p>
        </p:txBody>
      </p:sp>
    </p:spTree>
    <p:extLst>
      <p:ext uri="{BB962C8B-B14F-4D97-AF65-F5344CB8AC3E}">
        <p14:creationId xmlns:p14="http://schemas.microsoft.com/office/powerpoint/2010/main" val="242052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Roofdieren </a:t>
            </a:r>
            <a:r>
              <a:rPr lang="nl-NL" i="1" dirty="0"/>
              <a:t>(</a:t>
            </a:r>
            <a:r>
              <a:rPr lang="nl-NL" i="1" dirty="0" err="1"/>
              <a:t>Carnivora</a:t>
            </a:r>
            <a:r>
              <a:rPr lang="nl-NL" i="1" dirty="0"/>
              <a:t>)</a:t>
            </a:r>
            <a:endParaRPr lang="LID4096" i="1" dirty="0"/>
          </a:p>
        </p:txBody>
      </p:sp>
      <p:sp>
        <p:nvSpPr>
          <p:cNvPr id="6" name="Content Placeholder 5">
            <a:extLst>
              <a:ext uri="{FF2B5EF4-FFF2-40B4-BE49-F238E27FC236}">
                <a16:creationId xmlns:a16="http://schemas.microsoft.com/office/drawing/2014/main" id="{EF4A8291-CB2E-4E50-BCCA-8707912E474E}"/>
              </a:ext>
            </a:extLst>
          </p:cNvPr>
          <p:cNvSpPr>
            <a:spLocks noGrp="1"/>
          </p:cNvSpPr>
          <p:nvPr>
            <p:ph idx="1"/>
          </p:nvPr>
        </p:nvSpPr>
        <p:spPr>
          <a:xfrm>
            <a:off x="756000" y="1656000"/>
            <a:ext cx="7740000" cy="4351338"/>
          </a:xfrm>
        </p:spPr>
        <p:txBody>
          <a:bodyPr/>
          <a:lstStyle/>
          <a:p>
            <a:r>
              <a:rPr lang="nl-NL" dirty="0"/>
              <a:t>Wezel = 0,035 kg</a:t>
            </a:r>
          </a:p>
          <a:p>
            <a:r>
              <a:rPr lang="nl-NL" dirty="0"/>
              <a:t>Zuidelijke zeeolifant = 5000 kg</a:t>
            </a:r>
          </a:p>
          <a:p>
            <a:endParaRPr lang="nl-NL" dirty="0"/>
          </a:p>
          <a:p>
            <a:r>
              <a:rPr lang="nl-NL" dirty="0"/>
              <a:t>Niet alle roofdieren zijn vleeseters!</a:t>
            </a:r>
          </a:p>
          <a:p>
            <a:pPr marL="1485900" lvl="2" indent="-342900"/>
            <a:r>
              <a:rPr lang="nl-NL" dirty="0" err="1"/>
              <a:t>Beerachtigen</a:t>
            </a:r>
            <a:r>
              <a:rPr lang="nl-NL" dirty="0"/>
              <a:t> </a:t>
            </a:r>
            <a:r>
              <a:rPr lang="nl-NL" dirty="0">
                <a:sym typeface="Wingdings" panose="05000000000000000000" pitchFamily="2" charset="2"/>
              </a:rPr>
              <a:t> alleseter (omnivoor)</a:t>
            </a:r>
          </a:p>
          <a:p>
            <a:pPr marL="1485900" lvl="2" indent="-342900"/>
            <a:r>
              <a:rPr lang="nl-NL" dirty="0">
                <a:sym typeface="Wingdings" panose="05000000000000000000" pitchFamily="2" charset="2"/>
              </a:rPr>
              <a:t>Rolstaartbeer  planteneter (herbivoor)</a:t>
            </a:r>
          </a:p>
          <a:p>
            <a:pPr marL="1485900" lvl="2" indent="-342900"/>
            <a:r>
              <a:rPr lang="nl-NL" dirty="0">
                <a:sym typeface="Wingdings" panose="05000000000000000000" pitchFamily="2" charset="2"/>
              </a:rPr>
              <a:t>Reuzenpanda  bamboe</a:t>
            </a:r>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141" y="3289659"/>
            <a:ext cx="5355859" cy="3568341"/>
          </a:xfrm>
          <a:prstGeom prst="rect">
            <a:avLst/>
          </a:prstGeom>
        </p:spPr>
      </p:pic>
    </p:spTree>
    <p:extLst>
      <p:ext uri="{BB962C8B-B14F-4D97-AF65-F5344CB8AC3E}">
        <p14:creationId xmlns:p14="http://schemas.microsoft.com/office/powerpoint/2010/main" val="1219946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98513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816B39-AB54-42AA-98BB-72686425995D}"/>
              </a:ext>
            </a:extLst>
          </p:cNvPr>
          <p:cNvSpPr>
            <a:spLocks noGrp="1"/>
          </p:cNvSpPr>
          <p:nvPr>
            <p:ph type="title"/>
          </p:nvPr>
        </p:nvSpPr>
        <p:spPr/>
        <p:txBody>
          <a:bodyPr/>
          <a:lstStyle/>
          <a:p>
            <a:r>
              <a:rPr lang="nl-NL" dirty="0"/>
              <a:t>De geboorte en het zogen</a:t>
            </a:r>
            <a:endParaRPr lang="LID4096" dirty="0"/>
          </a:p>
        </p:txBody>
      </p:sp>
      <p:sp>
        <p:nvSpPr>
          <p:cNvPr id="6" name="Content Placeholder 5">
            <a:extLst>
              <a:ext uri="{FF2B5EF4-FFF2-40B4-BE49-F238E27FC236}">
                <a16:creationId xmlns:a16="http://schemas.microsoft.com/office/drawing/2014/main" id="{A523DBB1-5731-4395-AB77-7402CD961FC6}"/>
              </a:ext>
            </a:extLst>
          </p:cNvPr>
          <p:cNvSpPr>
            <a:spLocks noGrp="1"/>
          </p:cNvSpPr>
          <p:nvPr>
            <p:ph idx="1"/>
          </p:nvPr>
        </p:nvSpPr>
        <p:spPr>
          <a:xfrm>
            <a:off x="756000" y="1656000"/>
            <a:ext cx="7740000" cy="4351338"/>
          </a:xfrm>
        </p:spPr>
        <p:txBody>
          <a:bodyPr/>
          <a:lstStyle/>
          <a:p>
            <a:r>
              <a:rPr lang="nl-NL" dirty="0"/>
              <a:t>Levend geboren</a:t>
            </a:r>
          </a:p>
          <a:p>
            <a:pPr marL="1485900" lvl="2" indent="-342900"/>
            <a:r>
              <a:rPr lang="nl-NL" dirty="0"/>
              <a:t>Navelstreng</a:t>
            </a:r>
          </a:p>
          <a:p>
            <a:pPr marL="1485900" lvl="2" indent="-342900"/>
            <a:endParaRPr lang="nl-NL" dirty="0"/>
          </a:p>
          <a:p>
            <a:pPr marL="342900" lvl="1" indent="-342900">
              <a:buFont typeface="Arial" panose="020B0604020202020204" pitchFamily="34" charset="0"/>
              <a:buChar char="•"/>
            </a:pPr>
            <a:r>
              <a:rPr lang="nl-NL" dirty="0"/>
              <a:t>Buideldieren</a:t>
            </a:r>
          </a:p>
          <a:p>
            <a:pPr lvl="1"/>
            <a:endParaRPr lang="nl-NL" dirty="0"/>
          </a:p>
          <a:p>
            <a:pPr marL="342900" lvl="1" indent="-342900">
              <a:buFont typeface="Arial" panose="020B0604020202020204" pitchFamily="34" charset="0"/>
              <a:buChar char="•"/>
            </a:pPr>
            <a:r>
              <a:rPr lang="nl-NL" dirty="0" err="1"/>
              <a:t>Eierleggend</a:t>
            </a:r>
            <a:endParaRPr lang="nl-NL" dirty="0"/>
          </a:p>
          <a:p>
            <a:pPr marL="342900" lvl="1" indent="-342900">
              <a:buFont typeface="Arial" panose="020B0604020202020204" pitchFamily="34" charset="0"/>
              <a:buChar char="•"/>
            </a:pPr>
            <a:endParaRPr lang="nl-NL" dirty="0"/>
          </a:p>
          <a:p>
            <a:r>
              <a:rPr lang="nl-NL" dirty="0"/>
              <a:t>Alle zoogdieren zogen!</a:t>
            </a:r>
          </a:p>
          <a:p>
            <a:pPr lvl="2"/>
            <a:r>
              <a:rPr lang="nl-NL" dirty="0"/>
              <a:t>Zelfs een spin zoogt!</a:t>
            </a:r>
            <a:endParaRPr lang="LID4096" dirty="0"/>
          </a:p>
        </p:txBody>
      </p:sp>
      <p:pic>
        <p:nvPicPr>
          <p:cNvPr id="7" name="Picture 10" descr="Image result for zoogdieren">
            <a:extLst>
              <a:ext uri="{FF2B5EF4-FFF2-40B4-BE49-F238E27FC236}">
                <a16:creationId xmlns:a16="http://schemas.microsoft.com/office/drawing/2014/main" id="{2F2A77D8-5F1E-4262-99FD-21950B77D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10" y="1300101"/>
            <a:ext cx="2508487" cy="1884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zoogdieren">
            <a:extLst>
              <a:ext uri="{FF2B5EF4-FFF2-40B4-BE49-F238E27FC236}">
                <a16:creationId xmlns:a16="http://schemas.microsoft.com/office/drawing/2014/main" id="{134D876D-F3F9-4CBB-81EF-94CC28ED7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65" y="3184253"/>
            <a:ext cx="2508132" cy="16689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zoogdieren">
            <a:extLst>
              <a:ext uri="{FF2B5EF4-FFF2-40B4-BE49-F238E27FC236}">
                <a16:creationId xmlns:a16="http://schemas.microsoft.com/office/drawing/2014/main" id="{3E88E571-8513-4E60-8886-6AA6EB709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810" y="4845410"/>
            <a:ext cx="2515441" cy="18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8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19E6-F59F-4978-B22E-72AA4B74D946}"/>
              </a:ext>
            </a:extLst>
          </p:cNvPr>
          <p:cNvSpPr>
            <a:spLocks noGrp="1"/>
          </p:cNvSpPr>
          <p:nvPr>
            <p:ph type="title"/>
          </p:nvPr>
        </p:nvSpPr>
        <p:spPr/>
        <p:txBody>
          <a:bodyPr/>
          <a:lstStyle/>
          <a:p>
            <a:r>
              <a:rPr lang="nl-NL" dirty="0"/>
              <a:t>Een zogende spin!</a:t>
            </a:r>
            <a:endParaRPr lang="LID4096" dirty="0"/>
          </a:p>
        </p:txBody>
      </p:sp>
      <p:sp>
        <p:nvSpPr>
          <p:cNvPr id="3" name="Content Placeholder 2">
            <a:extLst>
              <a:ext uri="{FF2B5EF4-FFF2-40B4-BE49-F238E27FC236}">
                <a16:creationId xmlns:a16="http://schemas.microsoft.com/office/drawing/2014/main" id="{6702FB33-7391-450B-A69E-0542CD001E79}"/>
              </a:ext>
            </a:extLst>
          </p:cNvPr>
          <p:cNvSpPr>
            <a:spLocks noGrp="1"/>
          </p:cNvSpPr>
          <p:nvPr>
            <p:ph idx="1"/>
          </p:nvPr>
        </p:nvSpPr>
        <p:spPr>
          <a:xfrm>
            <a:off x="756000" y="1656000"/>
            <a:ext cx="9505600" cy="4351338"/>
          </a:xfrm>
        </p:spPr>
        <p:txBody>
          <a:bodyPr/>
          <a:lstStyle/>
          <a:p>
            <a:r>
              <a:rPr lang="nl-NL" dirty="0"/>
              <a:t>Lichaamsuitscheiding bevat suikers, vetten en proteïnen</a:t>
            </a:r>
          </a:p>
          <a:p>
            <a:endParaRPr lang="nl-NL" dirty="0"/>
          </a:p>
          <a:p>
            <a:r>
              <a:rPr lang="nl-NL" dirty="0"/>
              <a:t>Blijven drinken, zelfs na geslachtsrijpheid  </a:t>
            </a:r>
          </a:p>
          <a:p>
            <a:endParaRPr lang="nl-NL" dirty="0"/>
          </a:p>
          <a:p>
            <a:r>
              <a:rPr lang="nl-NL" dirty="0"/>
              <a:t>Melk: een voedzame substantie waarmee jongen worden gezoogd.</a:t>
            </a:r>
          </a:p>
          <a:p>
            <a:endParaRPr lang="nl-NL" dirty="0"/>
          </a:p>
          <a:p>
            <a:r>
              <a:rPr lang="nl-NL" dirty="0"/>
              <a:t>Ook vogels (flamingo’s, duiven en </a:t>
            </a:r>
            <a:r>
              <a:rPr lang="nl-NL" dirty="0" err="1"/>
              <a:t>pinguins</a:t>
            </a:r>
            <a:r>
              <a:rPr lang="nl-NL" dirty="0"/>
              <a:t>) en kakkerlakken voeden met ‘melk’</a:t>
            </a:r>
            <a:endParaRPr lang="LID4096" dirty="0"/>
          </a:p>
        </p:txBody>
      </p:sp>
      <p:pic>
        <p:nvPicPr>
          <p:cNvPr id="4" name="Afbeelding 3"/>
          <p:cNvPicPr>
            <a:picLocks noChangeAspect="1"/>
          </p:cNvPicPr>
          <p:nvPr/>
        </p:nvPicPr>
        <p:blipFill>
          <a:blip r:embed="rId3"/>
          <a:stretch>
            <a:fillRect/>
          </a:stretch>
        </p:blipFill>
        <p:spPr>
          <a:xfrm>
            <a:off x="6406124" y="4498111"/>
            <a:ext cx="3855476" cy="2273588"/>
          </a:xfrm>
          <a:prstGeom prst="rect">
            <a:avLst/>
          </a:prstGeom>
        </p:spPr>
      </p:pic>
    </p:spTree>
    <p:extLst>
      <p:ext uri="{BB962C8B-B14F-4D97-AF65-F5344CB8AC3E}">
        <p14:creationId xmlns:p14="http://schemas.microsoft.com/office/powerpoint/2010/main" val="161446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34ED-9427-4077-AE82-7CF93E55A062}"/>
              </a:ext>
            </a:extLst>
          </p:cNvPr>
          <p:cNvSpPr>
            <a:spLocks noGrp="1"/>
          </p:cNvSpPr>
          <p:nvPr>
            <p:ph type="title"/>
          </p:nvPr>
        </p:nvSpPr>
        <p:spPr/>
        <p:txBody>
          <a:bodyPr/>
          <a:lstStyle/>
          <a:p>
            <a:r>
              <a:rPr lang="nl-NL" dirty="0"/>
              <a:t>Hoe houden ze zich warm?</a:t>
            </a:r>
            <a:endParaRPr lang="LID4096" dirty="0"/>
          </a:p>
        </p:txBody>
      </p:sp>
      <p:sp>
        <p:nvSpPr>
          <p:cNvPr id="3" name="Content Placeholder 2">
            <a:extLst>
              <a:ext uri="{FF2B5EF4-FFF2-40B4-BE49-F238E27FC236}">
                <a16:creationId xmlns:a16="http://schemas.microsoft.com/office/drawing/2014/main" id="{66ADDB2B-F5CA-4660-A9EF-B24A7DA50844}"/>
              </a:ext>
            </a:extLst>
          </p:cNvPr>
          <p:cNvSpPr>
            <a:spLocks noGrp="1"/>
          </p:cNvSpPr>
          <p:nvPr>
            <p:ph idx="1"/>
          </p:nvPr>
        </p:nvSpPr>
        <p:spPr>
          <a:xfrm>
            <a:off x="756000" y="1656000"/>
            <a:ext cx="8633806" cy="4351338"/>
          </a:xfrm>
        </p:spPr>
        <p:txBody>
          <a:bodyPr/>
          <a:lstStyle/>
          <a:p>
            <a:r>
              <a:rPr lang="nl-NL" dirty="0"/>
              <a:t>Warmhouden kost energie</a:t>
            </a:r>
          </a:p>
          <a:p>
            <a:endParaRPr lang="nl-NL" dirty="0"/>
          </a:p>
          <a:p>
            <a:r>
              <a:rPr lang="nl-NL" dirty="0"/>
              <a:t>Lichaamstemperatuur tussen 30 en 44 graden Celsius</a:t>
            </a:r>
          </a:p>
          <a:p>
            <a:pPr marL="1485900" lvl="2" indent="-342900"/>
            <a:r>
              <a:rPr lang="nl-NL" dirty="0"/>
              <a:t>Behalve vogelbekdier (3 graden Celsius)</a:t>
            </a:r>
            <a:endParaRPr lang="en-GB" dirty="0"/>
          </a:p>
          <a:p>
            <a:endParaRPr lang="en-GB" dirty="0"/>
          </a:p>
          <a:p>
            <a:r>
              <a:rPr lang="nl-NL" dirty="0"/>
              <a:t>Stenotherm </a:t>
            </a:r>
          </a:p>
          <a:p>
            <a:pPr marL="1485900" lvl="2" indent="-342900"/>
            <a:r>
              <a:rPr lang="en-GB" dirty="0" err="1"/>
              <a:t>Een</a:t>
            </a:r>
            <a:r>
              <a:rPr lang="en-GB" dirty="0"/>
              <a:t> </a:t>
            </a:r>
            <a:r>
              <a:rPr lang="en-GB" dirty="0" err="1"/>
              <a:t>organisme</a:t>
            </a:r>
            <a:r>
              <a:rPr lang="en-GB" dirty="0"/>
              <a:t> </a:t>
            </a:r>
            <a:r>
              <a:rPr lang="en-GB" dirty="0" err="1"/>
              <a:t>kan</a:t>
            </a:r>
            <a:r>
              <a:rPr lang="en-GB" dirty="0"/>
              <a:t> </a:t>
            </a:r>
            <a:r>
              <a:rPr lang="en-GB" dirty="0" err="1"/>
              <a:t>slechts</a:t>
            </a:r>
            <a:r>
              <a:rPr lang="en-GB" dirty="0"/>
              <a:t> </a:t>
            </a:r>
            <a:r>
              <a:rPr lang="en-GB" dirty="0" err="1"/>
              <a:t>een</a:t>
            </a:r>
            <a:r>
              <a:rPr lang="en-GB" dirty="0"/>
              <a:t> </a:t>
            </a:r>
            <a:r>
              <a:rPr lang="en-GB" dirty="0" err="1"/>
              <a:t>kleine</a:t>
            </a:r>
            <a:r>
              <a:rPr lang="en-GB" dirty="0"/>
              <a:t> </a:t>
            </a:r>
            <a:r>
              <a:rPr lang="en-GB" dirty="0" err="1"/>
              <a:t>temperatuurverschil</a:t>
            </a:r>
            <a:r>
              <a:rPr lang="en-GB" dirty="0"/>
              <a:t> </a:t>
            </a:r>
            <a:r>
              <a:rPr lang="en-GB" dirty="0" err="1"/>
              <a:t>verdragen</a:t>
            </a:r>
            <a:endParaRPr lang="en-GB" dirty="0"/>
          </a:p>
          <a:p>
            <a:pPr marL="1485900" lvl="2" indent="-342900"/>
            <a:endParaRPr lang="en-GB" dirty="0"/>
          </a:p>
          <a:p>
            <a:pPr marL="342900" lvl="1" indent="-342900">
              <a:buFont typeface="Arial" panose="020B0604020202020204" pitchFamily="34" charset="0"/>
              <a:buChar char="•"/>
            </a:pPr>
            <a:r>
              <a:rPr lang="en-GB" dirty="0" err="1"/>
              <a:t>Eurytherm</a:t>
            </a:r>
            <a:endParaRPr lang="en-GB" dirty="0"/>
          </a:p>
          <a:p>
            <a:pPr marL="1485900" lvl="2" indent="-342900"/>
            <a:r>
              <a:rPr lang="en-GB" dirty="0" err="1"/>
              <a:t>Een</a:t>
            </a:r>
            <a:r>
              <a:rPr lang="en-GB" dirty="0"/>
              <a:t> </a:t>
            </a:r>
            <a:r>
              <a:rPr lang="en-GB" dirty="0" err="1"/>
              <a:t>organisme</a:t>
            </a:r>
            <a:r>
              <a:rPr lang="en-GB" dirty="0"/>
              <a:t> </a:t>
            </a:r>
            <a:r>
              <a:rPr lang="en-GB" dirty="0" err="1"/>
              <a:t>kan</a:t>
            </a:r>
            <a:r>
              <a:rPr lang="en-GB" dirty="0"/>
              <a:t> </a:t>
            </a:r>
            <a:r>
              <a:rPr lang="en-GB" dirty="0" err="1"/>
              <a:t>grote</a:t>
            </a:r>
            <a:r>
              <a:rPr lang="en-GB" dirty="0"/>
              <a:t> </a:t>
            </a:r>
            <a:r>
              <a:rPr lang="en-GB" dirty="0" err="1"/>
              <a:t>temperatuurverschillen</a:t>
            </a:r>
            <a:r>
              <a:rPr lang="en-GB" dirty="0"/>
              <a:t> </a:t>
            </a:r>
            <a:r>
              <a:rPr lang="en-GB" dirty="0" err="1"/>
              <a:t>verdragen</a:t>
            </a:r>
            <a:endParaRPr lang="en-GB" dirty="0"/>
          </a:p>
        </p:txBody>
      </p:sp>
    </p:spTree>
    <p:extLst>
      <p:ext uri="{BB962C8B-B14F-4D97-AF65-F5344CB8AC3E}">
        <p14:creationId xmlns:p14="http://schemas.microsoft.com/office/powerpoint/2010/main" val="160795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B196-0EFA-4E72-988F-D23FE5011921}"/>
              </a:ext>
            </a:extLst>
          </p:cNvPr>
          <p:cNvSpPr>
            <a:spLocks noGrp="1"/>
          </p:cNvSpPr>
          <p:nvPr>
            <p:ph type="title"/>
          </p:nvPr>
        </p:nvSpPr>
        <p:spPr/>
        <p:txBody>
          <a:bodyPr/>
          <a:lstStyle/>
          <a:p>
            <a:r>
              <a:rPr lang="nl-NL" dirty="0"/>
              <a:t>Waar komen ze voor?</a:t>
            </a:r>
            <a:endParaRPr lang="LID4096" dirty="0"/>
          </a:p>
        </p:txBody>
      </p:sp>
      <p:sp>
        <p:nvSpPr>
          <p:cNvPr id="3" name="Content Placeholder 2">
            <a:extLst>
              <a:ext uri="{FF2B5EF4-FFF2-40B4-BE49-F238E27FC236}">
                <a16:creationId xmlns:a16="http://schemas.microsoft.com/office/drawing/2014/main" id="{D49A4E83-81F4-4D3B-AE8C-8328DB131E4C}"/>
              </a:ext>
            </a:extLst>
          </p:cNvPr>
          <p:cNvSpPr>
            <a:spLocks noGrp="1"/>
          </p:cNvSpPr>
          <p:nvPr>
            <p:ph idx="1"/>
          </p:nvPr>
        </p:nvSpPr>
        <p:spPr/>
        <p:txBody>
          <a:bodyPr>
            <a:normAutofit/>
          </a:bodyPr>
          <a:lstStyle/>
          <a:p>
            <a:r>
              <a:rPr lang="nl-NL" dirty="0"/>
              <a:t>Land</a:t>
            </a:r>
          </a:p>
          <a:p>
            <a:pPr marL="1485900" lvl="2" indent="-342900"/>
            <a:r>
              <a:rPr lang="nl-NL" dirty="0"/>
              <a:t>Grootste en kleinste</a:t>
            </a:r>
          </a:p>
          <a:p>
            <a:pPr marL="1485900" lvl="2" indent="-342900"/>
            <a:r>
              <a:rPr lang="nl-NL" dirty="0"/>
              <a:t>Afrikaanse olifant &lt;&gt; wimperspitsmuis &amp; </a:t>
            </a:r>
            <a:r>
              <a:rPr lang="nl-NL" dirty="0" err="1"/>
              <a:t>Kitti’s</a:t>
            </a:r>
            <a:r>
              <a:rPr lang="nl-NL" dirty="0"/>
              <a:t> varkensneusvleermuis</a:t>
            </a:r>
          </a:p>
          <a:p>
            <a:pPr marL="342900" lvl="1" indent="-342900">
              <a:buFont typeface="Arial" panose="020B0604020202020204" pitchFamily="34" charset="0"/>
              <a:buChar char="•"/>
            </a:pPr>
            <a:r>
              <a:rPr lang="nl-NL" dirty="0"/>
              <a:t>Water</a:t>
            </a:r>
          </a:p>
          <a:p>
            <a:pPr marL="1485900" lvl="2" indent="-342900"/>
            <a:r>
              <a:rPr lang="nl-NL" dirty="0"/>
              <a:t>Grootste en kleinste</a:t>
            </a:r>
          </a:p>
          <a:p>
            <a:pPr marL="1485900" lvl="2" indent="-342900"/>
            <a:r>
              <a:rPr lang="nl-NL" dirty="0"/>
              <a:t>Blauwe vinvis &lt;&gt; </a:t>
            </a:r>
          </a:p>
          <a:p>
            <a:pPr marL="342900" lvl="1" indent="-342900">
              <a:buFont typeface="Arial" panose="020B0604020202020204" pitchFamily="34" charset="0"/>
              <a:buChar char="•"/>
            </a:pPr>
            <a:r>
              <a:rPr lang="nl-NL" dirty="0"/>
              <a:t>Lucht</a:t>
            </a:r>
          </a:p>
          <a:p>
            <a:pPr marL="1485900" lvl="2" indent="-342900"/>
            <a:r>
              <a:rPr lang="nl-NL" dirty="0"/>
              <a:t>Grootste en kleinste</a:t>
            </a:r>
          </a:p>
          <a:p>
            <a:pPr marL="1485900" lvl="2" indent="-342900"/>
            <a:r>
              <a:rPr lang="nl-NL" dirty="0"/>
              <a:t>Filipijnse vliegende hond/</a:t>
            </a:r>
            <a:r>
              <a:rPr lang="nl-NL" dirty="0" err="1"/>
              <a:t>Kalond</a:t>
            </a:r>
            <a:r>
              <a:rPr lang="nl-NL" dirty="0"/>
              <a:t> &lt;&gt; </a:t>
            </a:r>
            <a:r>
              <a:rPr lang="nl-NL" dirty="0" err="1"/>
              <a:t>Kitti’s</a:t>
            </a:r>
            <a:r>
              <a:rPr lang="nl-NL" dirty="0"/>
              <a:t> varkensneusvleermuis</a:t>
            </a:r>
          </a:p>
          <a:p>
            <a:pPr marL="1485900" lvl="2" indent="-342900"/>
            <a:endParaRPr lang="nl-NL" dirty="0"/>
          </a:p>
        </p:txBody>
      </p:sp>
    </p:spTree>
    <p:extLst>
      <p:ext uri="{BB962C8B-B14F-4D97-AF65-F5344CB8AC3E}">
        <p14:creationId xmlns:p14="http://schemas.microsoft.com/office/powerpoint/2010/main" val="150907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2EAE3-FB78-48DF-AB1F-DF69690BB5EA}"/>
              </a:ext>
            </a:extLst>
          </p:cNvPr>
          <p:cNvSpPr>
            <a:spLocks noGrp="1"/>
          </p:cNvSpPr>
          <p:nvPr>
            <p:ph type="title"/>
          </p:nvPr>
        </p:nvSpPr>
        <p:spPr/>
        <p:txBody>
          <a:bodyPr/>
          <a:lstStyle/>
          <a:p>
            <a:r>
              <a:rPr lang="nl-NL" dirty="0"/>
              <a:t>Evolutie van zoogdieren</a:t>
            </a:r>
            <a:endParaRPr lang="LID4096" dirty="0"/>
          </a:p>
        </p:txBody>
      </p:sp>
      <p:pic>
        <p:nvPicPr>
          <p:cNvPr id="2" name="cAzSHP7ETPQ"/>
          <p:cNvPicPr>
            <a:picLocks noRot="1" noChangeAspect="1"/>
          </p:cNvPicPr>
          <p:nvPr>
            <a:videoFile r:link="rId1"/>
          </p:nvPr>
        </p:nvPicPr>
        <p:blipFill>
          <a:blip r:embed="rId4"/>
          <a:stretch>
            <a:fillRect/>
          </a:stretch>
        </p:blipFill>
        <p:spPr>
          <a:xfrm>
            <a:off x="1060955" y="1535061"/>
            <a:ext cx="8731045" cy="4911213"/>
          </a:xfrm>
          <a:prstGeom prst="rect">
            <a:avLst/>
          </a:prstGeom>
        </p:spPr>
      </p:pic>
    </p:spTree>
    <p:extLst>
      <p:ext uri="{BB962C8B-B14F-4D97-AF65-F5344CB8AC3E}">
        <p14:creationId xmlns:p14="http://schemas.microsoft.com/office/powerpoint/2010/main" val="3840324861"/>
      </p:ext>
    </p:extLst>
  </p:cSld>
  <p:clrMapOvr>
    <a:masterClrMapping/>
  </p:clrMapOvr>
</p:sld>
</file>

<file path=ppt/theme/theme1.xml><?xml version="1.0" encoding="utf-8"?>
<a:theme xmlns:a="http://schemas.openxmlformats.org/drawingml/2006/main" name="ZoneThem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Theme" id="{8807E729-D158-46AC-A9F4-0AD8C2340AB6}" vid="{6B07C85F-B878-48B7-8C10-29FD41E9453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ZoneTheme</Template>
  <TotalTime>635</TotalTime>
  <Words>931</Words>
  <Application>Microsoft Office PowerPoint</Application>
  <PresentationFormat>Breedbeeld</PresentationFormat>
  <Paragraphs>283</Paragraphs>
  <Slides>41</Slides>
  <Notes>15</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41</vt:i4>
      </vt:variant>
    </vt:vector>
  </HeadingPairs>
  <TitlesOfParts>
    <vt:vector size="47" baseType="lpstr">
      <vt:lpstr>arial</vt:lpstr>
      <vt:lpstr>arial</vt:lpstr>
      <vt:lpstr>Calibri</vt:lpstr>
      <vt:lpstr>PT Sans</vt:lpstr>
      <vt:lpstr>Source Sans Pro</vt:lpstr>
      <vt:lpstr>ZoneTheme</vt:lpstr>
      <vt:lpstr>Dierkunde</vt:lpstr>
      <vt:lpstr>Zoogdieren</vt:lpstr>
      <vt:lpstr>Wat zijn zoogdieren?</vt:lpstr>
      <vt:lpstr>Zoogdieren</vt:lpstr>
      <vt:lpstr>De geboorte en het zogen</vt:lpstr>
      <vt:lpstr>Een zogende spin!</vt:lpstr>
      <vt:lpstr>Hoe houden ze zich warm?</vt:lpstr>
      <vt:lpstr>Waar komen ze voor?</vt:lpstr>
      <vt:lpstr>Evolutie van zoogdieren</vt:lpstr>
      <vt:lpstr>Evolutie van zoogdieren</vt:lpstr>
      <vt:lpstr>Evolutie van zoogdieren</vt:lpstr>
      <vt:lpstr>Evolutie van zoogdieren</vt:lpstr>
      <vt:lpstr>Cloacadieren (Monotremata)</vt:lpstr>
      <vt:lpstr>Cloacadieren (Monotremata)</vt:lpstr>
      <vt:lpstr>Buideldieren (Marsupialia)</vt:lpstr>
      <vt:lpstr>Buideldieren (Marsupialia)</vt:lpstr>
      <vt:lpstr>Evolutie van zoogdieren</vt:lpstr>
      <vt:lpstr>Afrotheria</vt:lpstr>
      <vt:lpstr>Afrotheria - Afroinsectphilia</vt:lpstr>
      <vt:lpstr>Afrotheria - Paenungulata</vt:lpstr>
      <vt:lpstr>Afrotheria - Paenungulata</vt:lpstr>
      <vt:lpstr>Xenarthra</vt:lpstr>
      <vt:lpstr>Evolutie van zoogdieren</vt:lpstr>
      <vt:lpstr>Euarchonta</vt:lpstr>
      <vt:lpstr>Scandentia</vt:lpstr>
      <vt:lpstr>Primatomorpha</vt:lpstr>
      <vt:lpstr>Primaten</vt:lpstr>
      <vt:lpstr>Glires</vt:lpstr>
      <vt:lpstr>Evolutie van zoogdieren</vt:lpstr>
      <vt:lpstr>Insecteneters (Euliptyphla)</vt:lpstr>
      <vt:lpstr>Vleermuizen (Chiroptera)</vt:lpstr>
      <vt:lpstr>Evolutie van zoogdieren</vt:lpstr>
      <vt:lpstr>Walvissen en evenhoevigen (Cetartiodactyla)</vt:lpstr>
      <vt:lpstr>Onevenhoevigen (Perissodactyla)</vt:lpstr>
      <vt:lpstr>Onevenhoevigen (Perissodactyla)</vt:lpstr>
      <vt:lpstr>Evolutie van zoogdieren</vt:lpstr>
      <vt:lpstr>Schubdierachtigen (Pholidota)</vt:lpstr>
      <vt:lpstr>Roofdieren (Carnivora)</vt:lpstr>
      <vt:lpstr>Roofdieren (Carnivora)</vt:lpstr>
      <vt:lpstr>Roofdieren (Carnivora)</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verstraeten</dc:creator>
  <cp:lastModifiedBy>Emil van der Weijden</cp:lastModifiedBy>
  <cp:revision>81</cp:revision>
  <dcterms:created xsi:type="dcterms:W3CDTF">2019-02-06T13:18:06Z</dcterms:created>
  <dcterms:modified xsi:type="dcterms:W3CDTF">2023-02-16T13:18:52Z</dcterms:modified>
</cp:coreProperties>
</file>